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1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37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34" r:id="rId4"/>
    <p:sldId id="259" r:id="rId5"/>
    <p:sldId id="260" r:id="rId6"/>
    <p:sldId id="373" r:id="rId7"/>
    <p:sldId id="305" r:id="rId8"/>
    <p:sldId id="265" r:id="rId9"/>
    <p:sldId id="342" r:id="rId10"/>
    <p:sldId id="394" r:id="rId11"/>
    <p:sldId id="395" r:id="rId12"/>
    <p:sldId id="396" r:id="rId13"/>
    <p:sldId id="398" r:id="rId14"/>
    <p:sldId id="378" r:id="rId15"/>
    <p:sldId id="397" r:id="rId16"/>
    <p:sldId id="399" r:id="rId17"/>
    <p:sldId id="400" r:id="rId18"/>
    <p:sldId id="391" r:id="rId19"/>
    <p:sldId id="401" r:id="rId20"/>
    <p:sldId id="403" r:id="rId21"/>
    <p:sldId id="409" r:id="rId22"/>
    <p:sldId id="425" r:id="rId23"/>
    <p:sldId id="402" r:id="rId24"/>
    <p:sldId id="404" r:id="rId25"/>
    <p:sldId id="341" r:id="rId26"/>
    <p:sldId id="406" r:id="rId27"/>
    <p:sldId id="405" r:id="rId28"/>
    <p:sldId id="426" r:id="rId29"/>
    <p:sldId id="407" r:id="rId30"/>
    <p:sldId id="422" r:id="rId31"/>
    <p:sldId id="408" r:id="rId32"/>
    <p:sldId id="410" r:id="rId33"/>
    <p:sldId id="411" r:id="rId34"/>
    <p:sldId id="413" r:id="rId35"/>
    <p:sldId id="414" r:id="rId36"/>
    <p:sldId id="415" r:id="rId37"/>
    <p:sldId id="412" r:id="rId38"/>
    <p:sldId id="416" r:id="rId39"/>
    <p:sldId id="418" r:id="rId40"/>
    <p:sldId id="417" r:id="rId41"/>
    <p:sldId id="419" r:id="rId42"/>
    <p:sldId id="423" r:id="rId43"/>
    <p:sldId id="421" r:id="rId44"/>
    <p:sldId id="424" r:id="rId45"/>
    <p:sldId id="420" r:id="rId46"/>
    <p:sldId id="300" r:id="rId47"/>
    <p:sldId id="364" r:id="rId48"/>
    <p:sldId id="281" r:id="rId49"/>
    <p:sldId id="377" r:id="rId50"/>
    <p:sldId id="302" r:id="rId51"/>
    <p:sldId id="335" r:id="rId52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41"/>
    <p:restoredTop sz="97030"/>
  </p:normalViewPr>
  <p:slideViewPr>
    <p:cSldViewPr>
      <p:cViewPr varScale="1">
        <p:scale>
          <a:sx n="206" d="100"/>
          <a:sy n="206" d="100"/>
        </p:scale>
        <p:origin x="184" y="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461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75BB5-C319-4CC0-9F8F-8FE78AD357CB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861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43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630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5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38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849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862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501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416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9273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jpg"/><Relationship Id="rId4" Type="http://schemas.openxmlformats.org/officeDocument/2006/relationships/image" Target="../media/image5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chinelearning.ru/wiki/index.php?title=&#1052;&#1077;&#1090;&#1086;&#1076;_&#1073;&#1083;&#1080;&#1078;&#1072;&#1081;&#1096;&#1080;&#1093;_&#1089;&#1086;&#1089;&#1077;&#1076;&#1077;&#1081;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lexanderdyakonov.wordpress.com/2017/07/28/auc-roc-&#1087;&#1083;&#1086;&#1097;&#1072;&#1076;&#1100;-&#1087;&#1086;&#1076;-&#1082;&#1088;&#1080;&#1074;&#1086;&#1081;-&#1086;&#1096;&#1080;&#1073;&#1086;&#1082;/" TargetMode="External"/><Relationship Id="rId5" Type="http://schemas.openxmlformats.org/officeDocument/2006/relationships/hyperlink" Target="https://www.kaggle.com/code/skalskip/iris-data-visualization-and-knn-classification/notebook" TargetMode="External"/><Relationship Id="rId4" Type="http://schemas.openxmlformats.org/officeDocument/2006/relationships/hyperlink" Target="https://scikit-learn.org/stable/modules/neighbors.html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lang="en-US" sz="5600" spc="20" dirty="0">
                <a:solidFill>
                  <a:srgbClr val="FFFFFF"/>
                </a:solidFill>
              </a:rPr>
              <a:t>Professional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en-US" spc="-10" dirty="0">
                <a:solidFill>
                  <a:srgbClr val="FFFFFF"/>
                </a:solidFill>
              </a:rPr>
              <a:t>EDA, cross-validation, </a:t>
            </a:r>
            <a:r>
              <a:rPr lang="ru-RU" spc="-10" dirty="0">
                <a:solidFill>
                  <a:srgbClr val="FFFFFF"/>
                </a:solidFill>
              </a:rPr>
              <a:t>метрики качества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 err="1"/>
              <a:t>DataScience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MachineLearning</a:t>
            </a:r>
            <a:endParaRPr lang="en-US" dirty="0"/>
          </a:p>
        </p:txBody>
      </p:sp>
      <p:pic>
        <p:nvPicPr>
          <p:cNvPr id="5" name="Google Shape;325;p47">
            <a:extLst>
              <a:ext uri="{FF2B5EF4-FFF2-40B4-BE49-F238E27FC236}">
                <a16:creationId xmlns:a16="http://schemas.microsoft.com/office/drawing/2014/main" id="{E22C706E-3223-564C-B197-F6FB041FDD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51306" y="1123950"/>
            <a:ext cx="4241388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4612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Какое оно бывает – </a:t>
            </a:r>
            <a:r>
              <a:rPr lang="en-US" dirty="0" err="1"/>
              <a:t>MachineLearning</a:t>
            </a:r>
            <a:endParaRPr lang="en-US" dirty="0"/>
          </a:p>
        </p:txBody>
      </p:sp>
      <p:pic>
        <p:nvPicPr>
          <p:cNvPr id="4" name="Google Shape;324;p47">
            <a:extLst>
              <a:ext uri="{FF2B5EF4-FFF2-40B4-BE49-F238E27FC236}">
                <a16:creationId xmlns:a16="http://schemas.microsoft.com/office/drawing/2014/main" id="{9780F60A-CE00-D142-AAC4-A615439AAE7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19400" y="1047750"/>
            <a:ext cx="5890225" cy="39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7B3191-E76B-2349-A7B5-93A5CFA38AB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6763" r="16538"/>
          <a:stretch/>
        </p:blipFill>
        <p:spPr>
          <a:xfrm flipH="1">
            <a:off x="304800" y="1504950"/>
            <a:ext cx="2362200" cy="29774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417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MachineLearning</a:t>
            </a:r>
            <a:r>
              <a:rPr lang="ru-RU" dirty="0"/>
              <a:t> – с учителем и без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B3191-E76B-2349-A7B5-93A5CFA38A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63" r="16538"/>
          <a:stretch/>
        </p:blipFill>
        <p:spPr>
          <a:xfrm>
            <a:off x="7963232" y="125551"/>
            <a:ext cx="1032216" cy="1301073"/>
          </a:xfrm>
          <a:prstGeom prst="rect">
            <a:avLst/>
          </a:prstGeom>
          <a:ln>
            <a:noFill/>
          </a:ln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613A85EE-6E4C-8949-BA00-9F00FCE753D3}"/>
              </a:ext>
            </a:extLst>
          </p:cNvPr>
          <p:cNvSpPr txBox="1"/>
          <p:nvPr/>
        </p:nvSpPr>
        <p:spPr>
          <a:xfrm>
            <a:off x="4566163" y="3196685"/>
            <a:ext cx="181546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Microsoft Sans Serif"/>
                <a:cs typeface="Microsoft Sans Serif"/>
              </a:rPr>
              <a:t>Кластеризация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4824B6A7-826F-434F-AFDC-615A4D85F92E}"/>
              </a:ext>
            </a:extLst>
          </p:cNvPr>
          <p:cNvSpPr txBox="1"/>
          <p:nvPr/>
        </p:nvSpPr>
        <p:spPr>
          <a:xfrm>
            <a:off x="2047383" y="3196622"/>
            <a:ext cx="124841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Microsoft Sans Serif"/>
                <a:cs typeface="Microsoft Sans Serif"/>
              </a:rPr>
              <a:t>Регрессия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12" name="object 9">
            <a:extLst>
              <a:ext uri="{FF2B5EF4-FFF2-40B4-BE49-F238E27FC236}">
                <a16:creationId xmlns:a16="http://schemas.microsoft.com/office/drawing/2014/main" id="{8B802889-53AA-7846-AB59-CA82F4313DD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794" y="3687410"/>
            <a:ext cx="623512" cy="547958"/>
          </a:xfrm>
          <a:prstGeom prst="rect">
            <a:avLst/>
          </a:prstGeom>
        </p:spPr>
      </p:pic>
      <p:pic>
        <p:nvPicPr>
          <p:cNvPr id="13" name="object 10">
            <a:extLst>
              <a:ext uri="{FF2B5EF4-FFF2-40B4-BE49-F238E27FC236}">
                <a16:creationId xmlns:a16="http://schemas.microsoft.com/office/drawing/2014/main" id="{2553BC0A-D489-5E4F-84F1-DD9F850B451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038" y="3687410"/>
            <a:ext cx="650223" cy="579248"/>
          </a:xfrm>
          <a:prstGeom prst="rect">
            <a:avLst/>
          </a:prstGeom>
        </p:spPr>
      </p:pic>
      <p:pic>
        <p:nvPicPr>
          <p:cNvPr id="14" name="object 11">
            <a:extLst>
              <a:ext uri="{FF2B5EF4-FFF2-40B4-BE49-F238E27FC236}">
                <a16:creationId xmlns:a16="http://schemas.microsoft.com/office/drawing/2014/main" id="{E1E214D1-F42F-774E-9C37-64D85380702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11551" y="3683220"/>
            <a:ext cx="1295587" cy="812165"/>
          </a:xfrm>
          <a:prstGeom prst="rect">
            <a:avLst/>
          </a:prstGeom>
        </p:spPr>
      </p:pic>
      <p:sp>
        <p:nvSpPr>
          <p:cNvPr id="17" name="object 14">
            <a:extLst>
              <a:ext uri="{FF2B5EF4-FFF2-40B4-BE49-F238E27FC236}">
                <a16:creationId xmlns:a16="http://schemas.microsoft.com/office/drawing/2014/main" id="{BBCBC759-7E6B-FA40-8AB9-3BF37029EB04}"/>
              </a:ext>
            </a:extLst>
          </p:cNvPr>
          <p:cNvSpPr txBox="1"/>
          <p:nvPr/>
        </p:nvSpPr>
        <p:spPr>
          <a:xfrm>
            <a:off x="6338770" y="3399059"/>
            <a:ext cx="155257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0" algn="ctr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latin typeface="Microsoft Sans Serif"/>
                <a:cs typeface="Microsoft Sans Serif"/>
              </a:rPr>
              <a:t>Снижение 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р</a:t>
            </a:r>
            <a:r>
              <a:rPr sz="1600" spc="-50" dirty="0">
                <a:latin typeface="Microsoft Sans Serif"/>
                <a:cs typeface="Microsoft Sans Serif"/>
              </a:rPr>
              <a:t>а</a:t>
            </a:r>
            <a:r>
              <a:rPr sz="1600" spc="-35" dirty="0">
                <a:latin typeface="Microsoft Sans Serif"/>
                <a:cs typeface="Microsoft Sans Serif"/>
              </a:rPr>
              <a:t>з</a:t>
            </a:r>
            <a:r>
              <a:rPr sz="1600" spc="-10" dirty="0">
                <a:latin typeface="Microsoft Sans Serif"/>
                <a:cs typeface="Microsoft Sans Serif"/>
              </a:rPr>
              <a:t>мернос</a:t>
            </a:r>
            <a:r>
              <a:rPr sz="1600" spc="-20" dirty="0">
                <a:latin typeface="Microsoft Sans Serif"/>
                <a:cs typeface="Microsoft Sans Serif"/>
              </a:rPr>
              <a:t>т</a:t>
            </a:r>
            <a:r>
              <a:rPr sz="1600" dirty="0">
                <a:latin typeface="Microsoft Sans Serif"/>
                <a:cs typeface="Microsoft Sans Serif"/>
              </a:rPr>
              <a:t>и</a:t>
            </a:r>
          </a:p>
        </p:txBody>
      </p:sp>
      <p:grpSp>
        <p:nvGrpSpPr>
          <p:cNvPr id="18" name="object 15">
            <a:extLst>
              <a:ext uri="{FF2B5EF4-FFF2-40B4-BE49-F238E27FC236}">
                <a16:creationId xmlns:a16="http://schemas.microsoft.com/office/drawing/2014/main" id="{DA63E2AB-5918-2543-A331-DBD89AFB82B0}"/>
              </a:ext>
            </a:extLst>
          </p:cNvPr>
          <p:cNvGrpSpPr/>
          <p:nvPr/>
        </p:nvGrpSpPr>
        <p:grpSpPr>
          <a:xfrm>
            <a:off x="6047617" y="4150961"/>
            <a:ext cx="668020" cy="688975"/>
            <a:chOff x="8656319" y="5497067"/>
            <a:chExt cx="668020" cy="688975"/>
          </a:xfrm>
        </p:grpSpPr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7EA4C88B-FED1-CF4C-827C-8DD65B22035C}"/>
                </a:ext>
              </a:extLst>
            </p:cNvPr>
            <p:cNvSpPr/>
            <p:nvPr/>
          </p:nvSpPr>
          <p:spPr>
            <a:xfrm>
              <a:off x="8669273" y="5670422"/>
              <a:ext cx="481330" cy="502920"/>
            </a:xfrm>
            <a:custGeom>
              <a:avLst/>
              <a:gdLst/>
              <a:ahLst/>
              <a:cxnLst/>
              <a:rect l="l" t="t" r="r" b="b"/>
              <a:pathLst>
                <a:path w="481329" h="502920">
                  <a:moveTo>
                    <a:pt x="481202" y="0"/>
                  </a:moveTo>
                  <a:lnTo>
                    <a:pt x="0" y="0"/>
                  </a:lnTo>
                  <a:lnTo>
                    <a:pt x="0" y="502538"/>
                  </a:lnTo>
                  <a:lnTo>
                    <a:pt x="481202" y="502538"/>
                  </a:lnTo>
                  <a:lnTo>
                    <a:pt x="4812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CA5626B2-3E4D-274C-BF5D-F2BFD1A1445A}"/>
                </a:ext>
              </a:extLst>
            </p:cNvPr>
            <p:cNvSpPr/>
            <p:nvPr/>
          </p:nvSpPr>
          <p:spPr>
            <a:xfrm>
              <a:off x="9150476" y="5510021"/>
              <a:ext cx="160655" cy="662940"/>
            </a:xfrm>
            <a:custGeom>
              <a:avLst/>
              <a:gdLst/>
              <a:ahLst/>
              <a:cxnLst/>
              <a:rect l="l" t="t" r="r" b="b"/>
              <a:pathLst>
                <a:path w="160654" h="662939">
                  <a:moveTo>
                    <a:pt x="160400" y="0"/>
                  </a:moveTo>
                  <a:lnTo>
                    <a:pt x="0" y="160400"/>
                  </a:lnTo>
                  <a:lnTo>
                    <a:pt x="0" y="662939"/>
                  </a:lnTo>
                  <a:lnTo>
                    <a:pt x="160400" y="502538"/>
                  </a:lnTo>
                  <a:lnTo>
                    <a:pt x="160400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6367EBE3-6E4B-5C44-89B7-ECF67D8DF463}"/>
                </a:ext>
              </a:extLst>
            </p:cNvPr>
            <p:cNvSpPr/>
            <p:nvPr/>
          </p:nvSpPr>
          <p:spPr>
            <a:xfrm>
              <a:off x="8669273" y="5510021"/>
              <a:ext cx="641985" cy="160655"/>
            </a:xfrm>
            <a:custGeom>
              <a:avLst/>
              <a:gdLst/>
              <a:ahLst/>
              <a:cxnLst/>
              <a:rect l="l" t="t" r="r" b="b"/>
              <a:pathLst>
                <a:path w="641984" h="160654">
                  <a:moveTo>
                    <a:pt x="641603" y="0"/>
                  </a:moveTo>
                  <a:lnTo>
                    <a:pt x="160400" y="0"/>
                  </a:lnTo>
                  <a:lnTo>
                    <a:pt x="0" y="160400"/>
                  </a:lnTo>
                  <a:lnTo>
                    <a:pt x="481202" y="160400"/>
                  </a:lnTo>
                  <a:lnTo>
                    <a:pt x="6416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DF4BDD49-6C5D-7248-A3D0-00C44FFBCF97}"/>
                </a:ext>
              </a:extLst>
            </p:cNvPr>
            <p:cNvSpPr/>
            <p:nvPr/>
          </p:nvSpPr>
          <p:spPr>
            <a:xfrm>
              <a:off x="8669273" y="5510021"/>
              <a:ext cx="641985" cy="662940"/>
            </a:xfrm>
            <a:custGeom>
              <a:avLst/>
              <a:gdLst/>
              <a:ahLst/>
              <a:cxnLst/>
              <a:rect l="l" t="t" r="r" b="b"/>
              <a:pathLst>
                <a:path w="641984" h="662939">
                  <a:moveTo>
                    <a:pt x="0" y="160400"/>
                  </a:moveTo>
                  <a:lnTo>
                    <a:pt x="160400" y="0"/>
                  </a:lnTo>
                  <a:lnTo>
                    <a:pt x="641603" y="0"/>
                  </a:lnTo>
                  <a:lnTo>
                    <a:pt x="641603" y="502538"/>
                  </a:lnTo>
                  <a:lnTo>
                    <a:pt x="481202" y="662939"/>
                  </a:lnTo>
                  <a:lnTo>
                    <a:pt x="0" y="662939"/>
                  </a:lnTo>
                  <a:lnTo>
                    <a:pt x="0" y="160400"/>
                  </a:lnTo>
                  <a:close/>
                </a:path>
                <a:path w="641984" h="662939">
                  <a:moveTo>
                    <a:pt x="0" y="160400"/>
                  </a:moveTo>
                  <a:lnTo>
                    <a:pt x="481202" y="160400"/>
                  </a:lnTo>
                  <a:lnTo>
                    <a:pt x="641603" y="0"/>
                  </a:lnTo>
                </a:path>
                <a:path w="641984" h="662939">
                  <a:moveTo>
                    <a:pt x="481202" y="160400"/>
                  </a:moveTo>
                  <a:lnTo>
                    <a:pt x="481202" y="662939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0">
            <a:extLst>
              <a:ext uri="{FF2B5EF4-FFF2-40B4-BE49-F238E27FC236}">
                <a16:creationId xmlns:a16="http://schemas.microsoft.com/office/drawing/2014/main" id="{38322B6A-7E9D-4C40-8B7F-2C15C9B66DB0}"/>
              </a:ext>
            </a:extLst>
          </p:cNvPr>
          <p:cNvGrpSpPr/>
          <p:nvPr/>
        </p:nvGrpSpPr>
        <p:grpSpPr>
          <a:xfrm>
            <a:off x="7096361" y="4169947"/>
            <a:ext cx="571500" cy="574675"/>
            <a:chOff x="9816083" y="5497067"/>
            <a:chExt cx="571500" cy="574675"/>
          </a:xfrm>
        </p:grpSpPr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C00717AF-53C9-134B-B5E4-DD6510585618}"/>
                </a:ext>
              </a:extLst>
            </p:cNvPr>
            <p:cNvSpPr/>
            <p:nvPr/>
          </p:nvSpPr>
          <p:spPr>
            <a:xfrm>
              <a:off x="9829037" y="5510021"/>
              <a:ext cx="546100" cy="548640"/>
            </a:xfrm>
            <a:custGeom>
              <a:avLst/>
              <a:gdLst/>
              <a:ahLst/>
              <a:cxnLst/>
              <a:rect l="l" t="t" r="r" b="b"/>
              <a:pathLst>
                <a:path w="546100" h="548639">
                  <a:moveTo>
                    <a:pt x="545592" y="0"/>
                  </a:moveTo>
                  <a:lnTo>
                    <a:pt x="0" y="0"/>
                  </a:lnTo>
                  <a:lnTo>
                    <a:pt x="0" y="548639"/>
                  </a:lnTo>
                  <a:lnTo>
                    <a:pt x="545592" y="548639"/>
                  </a:lnTo>
                  <a:lnTo>
                    <a:pt x="5455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31ED7D92-B420-9F4A-9727-32B7A1973BE3}"/>
                </a:ext>
              </a:extLst>
            </p:cNvPr>
            <p:cNvSpPr/>
            <p:nvPr/>
          </p:nvSpPr>
          <p:spPr>
            <a:xfrm>
              <a:off x="9829037" y="5510021"/>
              <a:ext cx="546100" cy="548640"/>
            </a:xfrm>
            <a:custGeom>
              <a:avLst/>
              <a:gdLst/>
              <a:ahLst/>
              <a:cxnLst/>
              <a:rect l="l" t="t" r="r" b="b"/>
              <a:pathLst>
                <a:path w="546100" h="548639">
                  <a:moveTo>
                    <a:pt x="0" y="548639"/>
                  </a:moveTo>
                  <a:lnTo>
                    <a:pt x="545592" y="548639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48639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3">
            <a:extLst>
              <a:ext uri="{FF2B5EF4-FFF2-40B4-BE49-F238E27FC236}">
                <a16:creationId xmlns:a16="http://schemas.microsoft.com/office/drawing/2014/main" id="{D54F2E5B-0960-5D4C-921F-55805ECB07AE}"/>
              </a:ext>
            </a:extLst>
          </p:cNvPr>
          <p:cNvSpPr/>
          <p:nvPr/>
        </p:nvSpPr>
        <p:spPr>
          <a:xfrm>
            <a:off x="6724424" y="4419185"/>
            <a:ext cx="354965" cy="76200"/>
          </a:xfrm>
          <a:custGeom>
            <a:avLst/>
            <a:gdLst/>
            <a:ahLst/>
            <a:cxnLst/>
            <a:rect l="l" t="t" r="r" b="b"/>
            <a:pathLst>
              <a:path w="354965" h="76200">
                <a:moveTo>
                  <a:pt x="278384" y="0"/>
                </a:moveTo>
                <a:lnTo>
                  <a:pt x="278384" y="76200"/>
                </a:lnTo>
                <a:lnTo>
                  <a:pt x="341884" y="44450"/>
                </a:lnTo>
                <a:lnTo>
                  <a:pt x="291084" y="44450"/>
                </a:lnTo>
                <a:lnTo>
                  <a:pt x="291084" y="31750"/>
                </a:lnTo>
                <a:lnTo>
                  <a:pt x="341884" y="31750"/>
                </a:lnTo>
                <a:lnTo>
                  <a:pt x="278384" y="0"/>
                </a:lnTo>
                <a:close/>
              </a:path>
              <a:path w="354965" h="76200">
                <a:moveTo>
                  <a:pt x="27838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78384" y="44450"/>
                </a:lnTo>
                <a:lnTo>
                  <a:pt x="278384" y="31750"/>
                </a:lnTo>
                <a:close/>
              </a:path>
              <a:path w="354965" h="76200">
                <a:moveTo>
                  <a:pt x="341884" y="31750"/>
                </a:moveTo>
                <a:lnTo>
                  <a:pt x="291084" y="31750"/>
                </a:lnTo>
                <a:lnTo>
                  <a:pt x="291084" y="44450"/>
                </a:lnTo>
                <a:lnTo>
                  <a:pt x="341884" y="44450"/>
                </a:lnTo>
                <a:lnTo>
                  <a:pt x="354584" y="38100"/>
                </a:lnTo>
                <a:lnTo>
                  <a:pt x="34188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52CD31C4-FC61-8042-B5A7-15B7F444E281}"/>
              </a:ext>
            </a:extLst>
          </p:cNvPr>
          <p:cNvSpPr txBox="1"/>
          <p:nvPr/>
        </p:nvSpPr>
        <p:spPr>
          <a:xfrm>
            <a:off x="101938" y="3196686"/>
            <a:ext cx="16002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Microsoft Sans Serif"/>
                <a:cs typeface="Microsoft Sans Serif"/>
              </a:rPr>
              <a:t>Классификация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28" name="object 25">
            <a:extLst>
              <a:ext uri="{FF2B5EF4-FFF2-40B4-BE49-F238E27FC236}">
                <a16:creationId xmlns:a16="http://schemas.microsoft.com/office/drawing/2014/main" id="{3ACC84D7-BA8E-E941-8855-FED0CDF176D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33017" y="3647665"/>
            <a:ext cx="1019411" cy="883402"/>
          </a:xfrm>
          <a:prstGeom prst="rect">
            <a:avLst/>
          </a:prstGeom>
        </p:spPr>
      </p:pic>
      <p:sp>
        <p:nvSpPr>
          <p:cNvPr id="29" name="object 26">
            <a:extLst>
              <a:ext uri="{FF2B5EF4-FFF2-40B4-BE49-F238E27FC236}">
                <a16:creationId xmlns:a16="http://schemas.microsoft.com/office/drawing/2014/main" id="{48CA0DD0-6729-3941-97D3-5172A1180CAA}"/>
              </a:ext>
            </a:extLst>
          </p:cNvPr>
          <p:cNvSpPr txBox="1"/>
          <p:nvPr/>
        </p:nvSpPr>
        <p:spPr>
          <a:xfrm>
            <a:off x="7744508" y="2763424"/>
            <a:ext cx="119824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0" algn="ctr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Microsoft Sans Serif"/>
                <a:cs typeface="Microsoft Sans Serif"/>
              </a:rPr>
              <a:t>Поиск 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аномалий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30" name="object 27">
            <a:extLst>
              <a:ext uri="{FF2B5EF4-FFF2-40B4-BE49-F238E27FC236}">
                <a16:creationId xmlns:a16="http://schemas.microsoft.com/office/drawing/2014/main" id="{C39D17B6-CF0E-0040-8CE5-18E4646BDF94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65969" y="3455730"/>
            <a:ext cx="829479" cy="575676"/>
          </a:xfrm>
          <a:prstGeom prst="rect">
            <a:avLst/>
          </a:prstGeom>
        </p:spPr>
      </p:pic>
      <p:sp>
        <p:nvSpPr>
          <p:cNvPr id="32" name="object 29">
            <a:extLst>
              <a:ext uri="{FF2B5EF4-FFF2-40B4-BE49-F238E27FC236}">
                <a16:creationId xmlns:a16="http://schemas.microsoft.com/office/drawing/2014/main" id="{44A93502-A150-7745-ABBB-1594C0DD16BC}"/>
              </a:ext>
            </a:extLst>
          </p:cNvPr>
          <p:cNvSpPr txBox="1"/>
          <p:nvPr/>
        </p:nvSpPr>
        <p:spPr>
          <a:xfrm>
            <a:off x="875763" y="989995"/>
            <a:ext cx="1597660" cy="3981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400" spc="-5" dirty="0">
                <a:latin typeface="Microsoft Sans Serif"/>
                <a:cs typeface="Microsoft Sans Serif"/>
              </a:rPr>
              <a:t>Supervised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learning</a:t>
            </a:r>
            <a:endParaRPr lang="ru-RU" sz="1400" dirty="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lang="en-US" sz="1050" dirty="0">
                <a:latin typeface="Microsoft Sans Serif"/>
                <a:cs typeface="Microsoft Sans Serif"/>
              </a:rPr>
              <a:t>C </a:t>
            </a:r>
            <a:r>
              <a:rPr lang="ru-RU" sz="1100" dirty="0">
                <a:latin typeface="Microsoft Sans Serif"/>
                <a:cs typeface="Microsoft Sans Serif"/>
              </a:rPr>
              <a:t>учителем</a:t>
            </a: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35BE08F5-AA62-1944-89BE-65C89DA5F3CF}"/>
              </a:ext>
            </a:extLst>
          </p:cNvPr>
          <p:cNvSpPr txBox="1"/>
          <p:nvPr/>
        </p:nvSpPr>
        <p:spPr>
          <a:xfrm>
            <a:off x="4745617" y="989995"/>
            <a:ext cx="1794510" cy="4067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630"/>
              </a:lnSpc>
            </a:pPr>
            <a:r>
              <a:rPr sz="1400" spc="-5" dirty="0">
                <a:latin typeface="Microsoft Sans Serif"/>
                <a:cs typeface="Microsoft Sans Serif"/>
              </a:rPr>
              <a:t>Unsupervised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learning</a:t>
            </a:r>
            <a:endParaRPr lang="ru-RU" sz="1400" spc="-5" dirty="0">
              <a:latin typeface="Microsoft Sans Serif"/>
              <a:cs typeface="Microsoft Sans Serif"/>
            </a:endParaRPr>
          </a:p>
          <a:p>
            <a:pPr algn="ctr">
              <a:lnSpc>
                <a:spcPts val="1630"/>
              </a:lnSpc>
            </a:pPr>
            <a:r>
              <a:rPr lang="ru-RU" sz="1100" dirty="0">
                <a:latin typeface="Microsoft Sans Serif"/>
                <a:cs typeface="Microsoft Sans Serif"/>
              </a:rPr>
              <a:t>Без учителя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4D43C75-C427-6B41-9EF1-5EEC760C8B80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902038" y="2722329"/>
            <a:ext cx="772555" cy="474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A22C13-5116-9D47-8926-ED7D3E16AEA7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674593" y="2722329"/>
            <a:ext cx="996995" cy="4742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5A9075-4833-8948-B159-CD9665131E92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5473895" y="2715823"/>
            <a:ext cx="168977" cy="4808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4EA423D-5C99-3C47-8C0C-47772A30468E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>
            <a:off x="5642872" y="2715823"/>
            <a:ext cx="1472186" cy="6832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7187C9C-D987-AA41-9713-03BCFFA5CDA5}"/>
              </a:ext>
            </a:extLst>
          </p:cNvPr>
          <p:cNvCxnSpPr>
            <a:cxnSpLocks/>
            <a:stCxn id="10" idx="3"/>
            <a:endCxn id="29" idx="0"/>
          </p:cNvCxnSpPr>
          <p:nvPr/>
        </p:nvCxnSpPr>
        <p:spPr>
          <a:xfrm>
            <a:off x="6668329" y="2129847"/>
            <a:ext cx="1675302" cy="6335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17AA98-4C22-5043-8A89-A7D369DA7E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5" y="1543871"/>
            <a:ext cx="2050915" cy="1171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D0AD82-B0F6-1241-B364-BC7045189A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414" y="1543871"/>
            <a:ext cx="2050915" cy="117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80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7733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14546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Задача классификации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1312907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13609-68C2-7C49-8278-E2AB779B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классификации</a:t>
            </a:r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AB9E7A3F-D104-F448-AC4A-9B50B6E51EC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1813028"/>
            <a:ext cx="2971730" cy="2520000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E09B0B4-432E-3E46-A517-BE327C8EBDB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0" y="1756201"/>
            <a:ext cx="2865375" cy="2520000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A0008B3A-C4BC-904C-A235-04924BFCEB41}"/>
              </a:ext>
            </a:extLst>
          </p:cNvPr>
          <p:cNvSpPr txBox="1"/>
          <p:nvPr/>
        </p:nvSpPr>
        <p:spPr>
          <a:xfrm>
            <a:off x="338026" y="1097046"/>
            <a:ext cx="860012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Цель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470" dirty="0">
                <a:latin typeface="Microsoft Sans Serif"/>
                <a:cs typeface="Microsoft Sans Serif"/>
              </a:rPr>
              <a:t>–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спрогнозировать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метку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класса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из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заранее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определенного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списка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возможных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вариантов.</a:t>
            </a:r>
            <a:endParaRPr sz="14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 dirty="0">
              <a:latin typeface="Microsoft Sans Serif"/>
              <a:cs typeface="Microsoft Sans Serif"/>
            </a:endParaRPr>
          </a:p>
          <a:p>
            <a:pPr marL="962025">
              <a:lnSpc>
                <a:spcPct val="100000"/>
              </a:lnSpc>
              <a:tabLst>
                <a:tab pos="4838700" algn="l"/>
              </a:tabLst>
            </a:pPr>
            <a:r>
              <a:rPr sz="1400" b="1" dirty="0" err="1">
                <a:latin typeface="Arial"/>
                <a:cs typeface="Arial"/>
              </a:rPr>
              <a:t>Бинарная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b="1" spc="-10" dirty="0" err="1">
                <a:latin typeface="Arial"/>
                <a:cs typeface="Arial"/>
              </a:rPr>
              <a:t>классификация</a:t>
            </a:r>
            <a:r>
              <a:rPr lang="ru-RU" sz="1400" b="1" spc="-10" dirty="0">
                <a:latin typeface="Arial"/>
                <a:cs typeface="Arial"/>
              </a:rPr>
              <a:t> 	</a:t>
            </a:r>
            <a:r>
              <a:rPr sz="1400" b="1" spc="-5" dirty="0" err="1">
                <a:latin typeface="Arial"/>
                <a:cs typeface="Arial"/>
              </a:rPr>
              <a:t>Многоклассовая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классификация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3309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13609-68C2-7C49-8278-E2AB779B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классификации</a:t>
            </a:r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AB9E7A3F-D104-F448-AC4A-9B50B6E51EC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1813028"/>
            <a:ext cx="2971730" cy="2520000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E09B0B4-432E-3E46-A517-BE327C8EBDB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0" y="1756201"/>
            <a:ext cx="2865375" cy="2520000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A0008B3A-C4BC-904C-A235-04924BFCEB41}"/>
              </a:ext>
            </a:extLst>
          </p:cNvPr>
          <p:cNvSpPr txBox="1"/>
          <p:nvPr/>
        </p:nvSpPr>
        <p:spPr>
          <a:xfrm>
            <a:off x="338026" y="1097046"/>
            <a:ext cx="860012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Цель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470" dirty="0">
                <a:latin typeface="Microsoft Sans Serif"/>
                <a:cs typeface="Microsoft Sans Serif"/>
              </a:rPr>
              <a:t>–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спрогнозировать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метку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класса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из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заранее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определенного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списка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возможных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вариантов.</a:t>
            </a:r>
            <a:endParaRPr sz="14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 dirty="0">
              <a:latin typeface="Microsoft Sans Serif"/>
              <a:cs typeface="Microsoft Sans Serif"/>
            </a:endParaRPr>
          </a:p>
          <a:p>
            <a:pPr marL="962025">
              <a:lnSpc>
                <a:spcPct val="100000"/>
              </a:lnSpc>
              <a:tabLst>
                <a:tab pos="4838700" algn="l"/>
              </a:tabLst>
            </a:pPr>
            <a:r>
              <a:rPr sz="1400" b="1" dirty="0" err="1">
                <a:latin typeface="Arial"/>
                <a:cs typeface="Arial"/>
              </a:rPr>
              <a:t>Бинарная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b="1" spc="-10" dirty="0" err="1">
                <a:latin typeface="Arial"/>
                <a:cs typeface="Arial"/>
              </a:rPr>
              <a:t>классификация</a:t>
            </a:r>
            <a:r>
              <a:rPr lang="ru-RU" sz="1400" b="1" spc="-10" dirty="0">
                <a:latin typeface="Arial"/>
                <a:cs typeface="Arial"/>
              </a:rPr>
              <a:t> 	</a:t>
            </a:r>
            <a:r>
              <a:rPr sz="1400" b="1" spc="-5" dirty="0" err="1">
                <a:latin typeface="Arial"/>
                <a:cs typeface="Arial"/>
              </a:rPr>
              <a:t>Многоклассовая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классификация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1250A3A-0065-6C4D-9E51-7BC67941584F}"/>
              </a:ext>
            </a:extLst>
          </p:cNvPr>
          <p:cNvSpPr txBox="1"/>
          <p:nvPr/>
        </p:nvSpPr>
        <p:spPr>
          <a:xfrm>
            <a:off x="492444" y="4264025"/>
            <a:ext cx="36855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200" spc="-15" dirty="0">
                <a:latin typeface="Microsoft Sans Serif"/>
                <a:cs typeface="Microsoft Sans Serif"/>
              </a:rPr>
              <a:t>Кредитный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скоринг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(отдаст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/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не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отдаст)</a:t>
            </a:r>
            <a:endParaRPr sz="1200" dirty="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Microsoft Sans Serif"/>
                <a:cs typeface="Microsoft Sans Serif"/>
              </a:rPr>
              <a:t>Определение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15" dirty="0">
                <a:latin typeface="Microsoft Sans Serif"/>
                <a:cs typeface="Microsoft Sans Serif"/>
              </a:rPr>
              <a:t>спама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-15" dirty="0">
                <a:latin typeface="Microsoft Sans Serif"/>
                <a:cs typeface="Microsoft Sans Serif"/>
              </a:rPr>
              <a:t>(спам </a:t>
            </a:r>
            <a:r>
              <a:rPr sz="1200" dirty="0">
                <a:latin typeface="Microsoft Sans Serif"/>
                <a:cs typeface="Microsoft Sans Serif"/>
              </a:rPr>
              <a:t>/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не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-15" dirty="0">
                <a:latin typeface="Microsoft Sans Serif"/>
                <a:cs typeface="Microsoft Sans Serif"/>
              </a:rPr>
              <a:t>спам)</a:t>
            </a:r>
            <a:endParaRPr sz="1200" dirty="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200" spc="-15" dirty="0">
                <a:latin typeface="Microsoft Sans Serif"/>
                <a:cs typeface="Microsoft Sans Serif"/>
              </a:rPr>
              <a:t>Медицинский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-15" dirty="0">
                <a:latin typeface="Microsoft Sans Serif"/>
                <a:cs typeface="Microsoft Sans Serif"/>
              </a:rPr>
              <a:t>диагноз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(болен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/ </a:t>
            </a:r>
            <a:r>
              <a:rPr sz="1200" spc="-5" dirty="0">
                <a:latin typeface="Microsoft Sans Serif"/>
                <a:cs typeface="Microsoft Sans Serif"/>
              </a:rPr>
              <a:t>не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болен)</a:t>
            </a: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200" spc="-20" dirty="0">
                <a:latin typeface="Microsoft Sans Serif"/>
                <a:cs typeface="Microsoft Sans Serif"/>
              </a:rPr>
              <a:t>Отток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клиентов </a:t>
            </a:r>
            <a:r>
              <a:rPr sz="1200" spc="-5" dirty="0">
                <a:latin typeface="Microsoft Sans Serif"/>
                <a:cs typeface="Microsoft Sans Serif"/>
              </a:rPr>
              <a:t>(уйдет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/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не</a:t>
            </a:r>
            <a:r>
              <a:rPr sz="1200" spc="-10" dirty="0">
                <a:latin typeface="Microsoft Sans Serif"/>
                <a:cs typeface="Microsoft Sans Serif"/>
              </a:rPr>
              <a:t> уйдет)</a:t>
            </a:r>
            <a:endParaRPr sz="1200" dirty="0">
              <a:latin typeface="Microsoft Sans Serif"/>
              <a:cs typeface="Microsoft Sans Serif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3F4A09E-ADA6-CB47-8CF2-D03E70EE44D8}"/>
              </a:ext>
            </a:extLst>
          </p:cNvPr>
          <p:cNvSpPr txBox="1"/>
          <p:nvPr/>
        </p:nvSpPr>
        <p:spPr>
          <a:xfrm>
            <a:off x="4966018" y="4266541"/>
            <a:ext cx="417729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200" spc="-10" dirty="0">
                <a:latin typeface="Microsoft Sans Serif"/>
                <a:cs typeface="Microsoft Sans Serif"/>
              </a:rPr>
              <a:t>Распознавание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символов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(цифры,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буквы)</a:t>
            </a:r>
            <a:endParaRPr sz="1200" dirty="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200" spc="-20" dirty="0">
                <a:latin typeface="Microsoft Sans Serif"/>
                <a:cs typeface="Microsoft Sans Serif"/>
              </a:rPr>
              <a:t>Классификация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15" dirty="0">
                <a:latin typeface="Microsoft Sans Serif"/>
                <a:cs typeface="Microsoft Sans Serif"/>
              </a:rPr>
              <a:t>покупателей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(по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частоте,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-15" dirty="0">
                <a:latin typeface="Microsoft Sans Serif"/>
                <a:cs typeface="Microsoft Sans Serif"/>
              </a:rPr>
              <a:t>по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тратам)</a:t>
            </a:r>
            <a:endParaRPr sz="1200" dirty="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Microsoft Sans Serif"/>
                <a:cs typeface="Microsoft Sans Serif"/>
              </a:rPr>
              <a:t>Стадии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заболевания </a:t>
            </a:r>
            <a:r>
              <a:rPr sz="1200" spc="-5" dirty="0">
                <a:latin typeface="Microsoft Sans Serif"/>
                <a:cs typeface="Microsoft Sans Serif"/>
              </a:rPr>
              <a:t>(начальная,</a:t>
            </a:r>
            <a:r>
              <a:rPr sz="1200" spc="-20" dirty="0">
                <a:latin typeface="Microsoft Sans Serif"/>
                <a:cs typeface="Microsoft Sans Serif"/>
              </a:rPr>
              <a:t> легкая,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средняя)</a:t>
            </a:r>
            <a:endParaRPr sz="1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745980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13609-68C2-7C49-8278-E2AB779B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Алгоритмы классификации</a:t>
            </a:r>
            <a:endParaRPr lang="en-US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56BC2849-7F4D-714B-9DC4-31C751B4C717}"/>
              </a:ext>
            </a:extLst>
          </p:cNvPr>
          <p:cNvSpPr txBox="1"/>
          <p:nvPr/>
        </p:nvSpPr>
        <p:spPr>
          <a:xfrm>
            <a:off x="762000" y="1276350"/>
            <a:ext cx="2433320" cy="2968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99720" algn="l"/>
              </a:tabLst>
            </a:pPr>
            <a:r>
              <a:rPr sz="2000" spc="5" dirty="0">
                <a:latin typeface="Microsoft Sans Serif"/>
                <a:cs typeface="Microsoft Sans Serif"/>
              </a:rPr>
              <a:t>kNN</a:t>
            </a:r>
            <a:endParaRPr sz="20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 dirty="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720" algn="l"/>
              </a:tabLst>
            </a:pPr>
            <a:r>
              <a:rPr sz="2000" dirty="0">
                <a:latin typeface="Microsoft Sans Serif"/>
                <a:cs typeface="Microsoft Sans Serif"/>
              </a:rPr>
              <a:t>Decision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Tree</a:t>
            </a: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"/>
            </a:pPr>
            <a:endParaRPr sz="2300" dirty="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dirty="0">
                <a:latin typeface="Microsoft Sans Serif"/>
                <a:cs typeface="Microsoft Sans Serif"/>
              </a:rPr>
              <a:t>Random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Forest</a:t>
            </a: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"/>
            </a:pPr>
            <a:endParaRPr sz="2300" dirty="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dirty="0">
                <a:latin typeface="Microsoft Sans Serif"/>
                <a:cs typeface="Microsoft Sans Serif"/>
              </a:rPr>
              <a:t>Gradient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Boosting</a:t>
            </a: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"/>
            </a:pPr>
            <a:endParaRPr lang="ru-RU"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"/>
            </a:pPr>
            <a:r>
              <a:rPr lang="en-US" sz="2000" dirty="0">
                <a:latin typeface="Microsoft Sans Serif"/>
                <a:cs typeface="Microsoft Sans Serif"/>
              </a:rPr>
              <a:t>SVM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30F74-5965-AC40-BC70-E5640768D278}"/>
              </a:ext>
            </a:extLst>
          </p:cNvPr>
          <p:cNvSpPr txBox="1"/>
          <p:nvPr/>
        </p:nvSpPr>
        <p:spPr>
          <a:xfrm>
            <a:off x="4449150" y="1535687"/>
            <a:ext cx="278985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87020">
              <a:buFont typeface="Wingdings"/>
              <a:buChar char=""/>
              <a:tabLst>
                <a:tab pos="299720" algn="l"/>
              </a:tabLst>
            </a:pPr>
            <a:r>
              <a:rPr lang="en-US" sz="1800" spc="-5" dirty="0">
                <a:latin typeface="Microsoft Sans Serif"/>
                <a:cs typeface="Microsoft Sans Serif"/>
              </a:rPr>
              <a:t>Logistic</a:t>
            </a:r>
            <a:r>
              <a:rPr lang="en-US" sz="1800" spc="-55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regression</a:t>
            </a:r>
            <a:endParaRPr lang="ru-RU" sz="1800" dirty="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endParaRPr lang="ru-RU" sz="1800" dirty="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lang="en-US" sz="1800" dirty="0">
                <a:latin typeface="Microsoft Sans Serif"/>
                <a:cs typeface="Microsoft Sans Serif"/>
              </a:rPr>
              <a:t>Naive</a:t>
            </a:r>
            <a:r>
              <a:rPr lang="en-US" sz="1800" spc="-20" dirty="0">
                <a:latin typeface="Microsoft Sans Serif"/>
                <a:cs typeface="Microsoft Sans Serif"/>
              </a:rPr>
              <a:t> </a:t>
            </a:r>
            <a:r>
              <a:rPr lang="en-US" sz="1800" spc="-5" dirty="0">
                <a:latin typeface="Microsoft Sans Serif"/>
                <a:cs typeface="Microsoft Sans Serif"/>
              </a:rPr>
              <a:t>Bayes</a:t>
            </a:r>
            <a:endParaRPr lang="en-US" sz="18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"/>
            </a:pPr>
            <a:endParaRPr lang="en-US" sz="2000" dirty="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720" algn="l"/>
              </a:tabLst>
            </a:pPr>
            <a:r>
              <a:rPr lang="en-US" sz="1800" dirty="0">
                <a:latin typeface="Microsoft Sans Serif"/>
                <a:cs typeface="Microsoft Sans Serif"/>
              </a:rPr>
              <a:t>Neural</a:t>
            </a:r>
            <a:r>
              <a:rPr lang="en-US" sz="1800" spc="-35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Networks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299AA70-6B9E-1B4A-91D5-52B268CE6162}"/>
              </a:ext>
            </a:extLst>
          </p:cNvPr>
          <p:cNvSpPr/>
          <p:nvPr/>
        </p:nvSpPr>
        <p:spPr>
          <a:xfrm>
            <a:off x="609600" y="1167287"/>
            <a:ext cx="1219200" cy="611726"/>
          </a:xfrm>
          <a:custGeom>
            <a:avLst/>
            <a:gdLst>
              <a:gd name="connsiteX0" fmla="*/ 0 w 1219200"/>
              <a:gd name="connsiteY0" fmla="*/ 101956 h 611726"/>
              <a:gd name="connsiteX1" fmla="*/ 101956 w 1219200"/>
              <a:gd name="connsiteY1" fmla="*/ 0 h 611726"/>
              <a:gd name="connsiteX2" fmla="*/ 599447 w 1219200"/>
              <a:gd name="connsiteY2" fmla="*/ 0 h 611726"/>
              <a:gd name="connsiteX3" fmla="*/ 1117244 w 1219200"/>
              <a:gd name="connsiteY3" fmla="*/ 0 h 611726"/>
              <a:gd name="connsiteX4" fmla="*/ 1219200 w 1219200"/>
              <a:gd name="connsiteY4" fmla="*/ 101956 h 611726"/>
              <a:gd name="connsiteX5" fmla="*/ 1219200 w 1219200"/>
              <a:gd name="connsiteY5" fmla="*/ 509770 h 611726"/>
              <a:gd name="connsiteX6" fmla="*/ 1117244 w 1219200"/>
              <a:gd name="connsiteY6" fmla="*/ 611726 h 611726"/>
              <a:gd name="connsiteX7" fmla="*/ 599447 w 1219200"/>
              <a:gd name="connsiteY7" fmla="*/ 611726 h 611726"/>
              <a:gd name="connsiteX8" fmla="*/ 101956 w 1219200"/>
              <a:gd name="connsiteY8" fmla="*/ 611726 h 611726"/>
              <a:gd name="connsiteX9" fmla="*/ 0 w 1219200"/>
              <a:gd name="connsiteY9" fmla="*/ 509770 h 611726"/>
              <a:gd name="connsiteX10" fmla="*/ 0 w 1219200"/>
              <a:gd name="connsiteY10" fmla="*/ 101956 h 61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" h="611726" extrusionOk="0">
                <a:moveTo>
                  <a:pt x="0" y="101956"/>
                </a:moveTo>
                <a:cubicBezTo>
                  <a:pt x="7891" y="43178"/>
                  <a:pt x="34013" y="-9845"/>
                  <a:pt x="101956" y="0"/>
                </a:cubicBezTo>
                <a:cubicBezTo>
                  <a:pt x="217552" y="-10486"/>
                  <a:pt x="408146" y="13633"/>
                  <a:pt x="599447" y="0"/>
                </a:cubicBezTo>
                <a:cubicBezTo>
                  <a:pt x="790748" y="-13633"/>
                  <a:pt x="959865" y="42455"/>
                  <a:pt x="1117244" y="0"/>
                </a:cubicBezTo>
                <a:cubicBezTo>
                  <a:pt x="1172229" y="5921"/>
                  <a:pt x="1231236" y="48838"/>
                  <a:pt x="1219200" y="101956"/>
                </a:cubicBezTo>
                <a:cubicBezTo>
                  <a:pt x="1219544" y="270453"/>
                  <a:pt x="1197458" y="321665"/>
                  <a:pt x="1219200" y="509770"/>
                </a:cubicBezTo>
                <a:cubicBezTo>
                  <a:pt x="1215163" y="560377"/>
                  <a:pt x="1177035" y="607342"/>
                  <a:pt x="1117244" y="611726"/>
                </a:cubicBezTo>
                <a:cubicBezTo>
                  <a:pt x="1012094" y="662491"/>
                  <a:pt x="819427" y="574803"/>
                  <a:pt x="599447" y="611726"/>
                </a:cubicBezTo>
                <a:cubicBezTo>
                  <a:pt x="379467" y="648649"/>
                  <a:pt x="280905" y="562311"/>
                  <a:pt x="101956" y="611726"/>
                </a:cubicBezTo>
                <a:cubicBezTo>
                  <a:pt x="43846" y="618822"/>
                  <a:pt x="8498" y="562723"/>
                  <a:pt x="0" y="509770"/>
                </a:cubicBezTo>
                <a:cubicBezTo>
                  <a:pt x="-1044" y="311818"/>
                  <a:pt x="33508" y="237630"/>
                  <a:pt x="0" y="101956"/>
                </a:cubicBezTo>
                <a:close/>
              </a:path>
            </a:pathLst>
          </a:custGeom>
          <a:noFill/>
          <a:ln>
            <a:solidFill>
              <a:srgbClr val="C0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30079933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04B11C-CE21-DD4B-B34E-3247AE494548}"/>
              </a:ext>
            </a:extLst>
          </p:cNvPr>
          <p:cNvSpPr/>
          <p:nvPr/>
        </p:nvSpPr>
        <p:spPr>
          <a:xfrm>
            <a:off x="609600" y="1885950"/>
            <a:ext cx="2667000" cy="2398931"/>
          </a:xfrm>
          <a:custGeom>
            <a:avLst/>
            <a:gdLst>
              <a:gd name="connsiteX0" fmla="*/ 0 w 2667000"/>
              <a:gd name="connsiteY0" fmla="*/ 244235 h 2398931"/>
              <a:gd name="connsiteX1" fmla="*/ 244235 w 2667000"/>
              <a:gd name="connsiteY1" fmla="*/ 0 h 2398931"/>
              <a:gd name="connsiteX2" fmla="*/ 832438 w 2667000"/>
              <a:gd name="connsiteY2" fmla="*/ 0 h 2398931"/>
              <a:gd name="connsiteX3" fmla="*/ 1333500 w 2667000"/>
              <a:gd name="connsiteY3" fmla="*/ 0 h 2398931"/>
              <a:gd name="connsiteX4" fmla="*/ 1856347 w 2667000"/>
              <a:gd name="connsiteY4" fmla="*/ 0 h 2398931"/>
              <a:gd name="connsiteX5" fmla="*/ 2422765 w 2667000"/>
              <a:gd name="connsiteY5" fmla="*/ 0 h 2398931"/>
              <a:gd name="connsiteX6" fmla="*/ 2667000 w 2667000"/>
              <a:gd name="connsiteY6" fmla="*/ 244235 h 2398931"/>
              <a:gd name="connsiteX7" fmla="*/ 2667000 w 2667000"/>
              <a:gd name="connsiteY7" fmla="*/ 842846 h 2398931"/>
              <a:gd name="connsiteX8" fmla="*/ 2667000 w 2667000"/>
              <a:gd name="connsiteY8" fmla="*/ 1498771 h 2398931"/>
              <a:gd name="connsiteX9" fmla="*/ 2667000 w 2667000"/>
              <a:gd name="connsiteY9" fmla="*/ 2154696 h 2398931"/>
              <a:gd name="connsiteX10" fmla="*/ 2422765 w 2667000"/>
              <a:gd name="connsiteY10" fmla="*/ 2398931 h 2398931"/>
              <a:gd name="connsiteX11" fmla="*/ 1834562 w 2667000"/>
              <a:gd name="connsiteY11" fmla="*/ 2398931 h 2398931"/>
              <a:gd name="connsiteX12" fmla="*/ 1333500 w 2667000"/>
              <a:gd name="connsiteY12" fmla="*/ 2398931 h 2398931"/>
              <a:gd name="connsiteX13" fmla="*/ 810653 w 2667000"/>
              <a:gd name="connsiteY13" fmla="*/ 2398931 h 2398931"/>
              <a:gd name="connsiteX14" fmla="*/ 244235 w 2667000"/>
              <a:gd name="connsiteY14" fmla="*/ 2398931 h 2398931"/>
              <a:gd name="connsiteX15" fmla="*/ 0 w 2667000"/>
              <a:gd name="connsiteY15" fmla="*/ 2154696 h 2398931"/>
              <a:gd name="connsiteX16" fmla="*/ 0 w 2667000"/>
              <a:gd name="connsiteY16" fmla="*/ 1498771 h 2398931"/>
              <a:gd name="connsiteX17" fmla="*/ 0 w 2667000"/>
              <a:gd name="connsiteY17" fmla="*/ 881055 h 2398931"/>
              <a:gd name="connsiteX18" fmla="*/ 0 w 2667000"/>
              <a:gd name="connsiteY18" fmla="*/ 244235 h 2398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67000" h="2398931" extrusionOk="0">
                <a:moveTo>
                  <a:pt x="0" y="244235"/>
                </a:moveTo>
                <a:cubicBezTo>
                  <a:pt x="4754" y="108215"/>
                  <a:pt x="104290" y="31009"/>
                  <a:pt x="244235" y="0"/>
                </a:cubicBezTo>
                <a:cubicBezTo>
                  <a:pt x="482097" y="-14541"/>
                  <a:pt x="573893" y="-2"/>
                  <a:pt x="832438" y="0"/>
                </a:cubicBezTo>
                <a:cubicBezTo>
                  <a:pt x="1090983" y="2"/>
                  <a:pt x="1172562" y="8716"/>
                  <a:pt x="1333500" y="0"/>
                </a:cubicBezTo>
                <a:cubicBezTo>
                  <a:pt x="1494438" y="-8716"/>
                  <a:pt x="1728422" y="-19830"/>
                  <a:pt x="1856347" y="0"/>
                </a:cubicBezTo>
                <a:cubicBezTo>
                  <a:pt x="1984272" y="19830"/>
                  <a:pt x="2149263" y="2577"/>
                  <a:pt x="2422765" y="0"/>
                </a:cubicBezTo>
                <a:cubicBezTo>
                  <a:pt x="2545745" y="22264"/>
                  <a:pt x="2661867" y="123231"/>
                  <a:pt x="2667000" y="244235"/>
                </a:cubicBezTo>
                <a:cubicBezTo>
                  <a:pt x="2684826" y="450891"/>
                  <a:pt x="2683428" y="699817"/>
                  <a:pt x="2667000" y="842846"/>
                </a:cubicBezTo>
                <a:cubicBezTo>
                  <a:pt x="2650572" y="985875"/>
                  <a:pt x="2648714" y="1229341"/>
                  <a:pt x="2667000" y="1498771"/>
                </a:cubicBezTo>
                <a:cubicBezTo>
                  <a:pt x="2685286" y="1768201"/>
                  <a:pt x="2665532" y="1884611"/>
                  <a:pt x="2667000" y="2154696"/>
                </a:cubicBezTo>
                <a:cubicBezTo>
                  <a:pt x="2652944" y="2278554"/>
                  <a:pt x="2557231" y="2394607"/>
                  <a:pt x="2422765" y="2398931"/>
                </a:cubicBezTo>
                <a:cubicBezTo>
                  <a:pt x="2179291" y="2398125"/>
                  <a:pt x="2053917" y="2394708"/>
                  <a:pt x="1834562" y="2398931"/>
                </a:cubicBezTo>
                <a:cubicBezTo>
                  <a:pt x="1615207" y="2403154"/>
                  <a:pt x="1530023" y="2406221"/>
                  <a:pt x="1333500" y="2398931"/>
                </a:cubicBezTo>
                <a:cubicBezTo>
                  <a:pt x="1136977" y="2391641"/>
                  <a:pt x="920391" y="2395781"/>
                  <a:pt x="810653" y="2398931"/>
                </a:cubicBezTo>
                <a:cubicBezTo>
                  <a:pt x="700915" y="2402081"/>
                  <a:pt x="448426" y="2371406"/>
                  <a:pt x="244235" y="2398931"/>
                </a:cubicBezTo>
                <a:cubicBezTo>
                  <a:pt x="124153" y="2393527"/>
                  <a:pt x="-7831" y="2288812"/>
                  <a:pt x="0" y="2154696"/>
                </a:cubicBezTo>
                <a:cubicBezTo>
                  <a:pt x="-4711" y="1944411"/>
                  <a:pt x="-1276" y="1794413"/>
                  <a:pt x="0" y="1498771"/>
                </a:cubicBezTo>
                <a:cubicBezTo>
                  <a:pt x="1276" y="1203130"/>
                  <a:pt x="-23261" y="1067472"/>
                  <a:pt x="0" y="881055"/>
                </a:cubicBezTo>
                <a:cubicBezTo>
                  <a:pt x="23261" y="694638"/>
                  <a:pt x="30483" y="511649"/>
                  <a:pt x="0" y="244235"/>
                </a:cubicBezTo>
                <a:close/>
              </a:path>
            </a:pathLst>
          </a:custGeom>
          <a:noFill/>
          <a:ln>
            <a:prstDash val="sysDot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>
                      <a:gd name="adj" fmla="val 1018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D94C2B-AE1D-0B4F-8B2A-83FC31D03497}"/>
              </a:ext>
            </a:extLst>
          </p:cNvPr>
          <p:cNvSpPr/>
          <p:nvPr/>
        </p:nvSpPr>
        <p:spPr>
          <a:xfrm>
            <a:off x="4449150" y="2495550"/>
            <a:ext cx="2332650" cy="685800"/>
          </a:xfrm>
          <a:custGeom>
            <a:avLst/>
            <a:gdLst>
              <a:gd name="connsiteX0" fmla="*/ 0 w 2332650"/>
              <a:gd name="connsiteY0" fmla="*/ 114302 h 685800"/>
              <a:gd name="connsiteX1" fmla="*/ 114302 w 2332650"/>
              <a:gd name="connsiteY1" fmla="*/ 0 h 685800"/>
              <a:gd name="connsiteX2" fmla="*/ 682394 w 2332650"/>
              <a:gd name="connsiteY2" fmla="*/ 0 h 685800"/>
              <a:gd name="connsiteX3" fmla="*/ 1187365 w 2332650"/>
              <a:gd name="connsiteY3" fmla="*/ 0 h 685800"/>
              <a:gd name="connsiteX4" fmla="*/ 1671296 w 2332650"/>
              <a:gd name="connsiteY4" fmla="*/ 0 h 685800"/>
              <a:gd name="connsiteX5" fmla="*/ 2218348 w 2332650"/>
              <a:gd name="connsiteY5" fmla="*/ 0 h 685800"/>
              <a:gd name="connsiteX6" fmla="*/ 2332650 w 2332650"/>
              <a:gd name="connsiteY6" fmla="*/ 114302 h 685800"/>
              <a:gd name="connsiteX7" fmla="*/ 2332650 w 2332650"/>
              <a:gd name="connsiteY7" fmla="*/ 571498 h 685800"/>
              <a:gd name="connsiteX8" fmla="*/ 2218348 w 2332650"/>
              <a:gd name="connsiteY8" fmla="*/ 685800 h 685800"/>
              <a:gd name="connsiteX9" fmla="*/ 1734417 w 2332650"/>
              <a:gd name="connsiteY9" fmla="*/ 685800 h 685800"/>
              <a:gd name="connsiteX10" fmla="*/ 1208406 w 2332650"/>
              <a:gd name="connsiteY10" fmla="*/ 685800 h 685800"/>
              <a:gd name="connsiteX11" fmla="*/ 703435 w 2332650"/>
              <a:gd name="connsiteY11" fmla="*/ 685800 h 685800"/>
              <a:gd name="connsiteX12" fmla="*/ 114302 w 2332650"/>
              <a:gd name="connsiteY12" fmla="*/ 685800 h 685800"/>
              <a:gd name="connsiteX13" fmla="*/ 0 w 2332650"/>
              <a:gd name="connsiteY13" fmla="*/ 571498 h 685800"/>
              <a:gd name="connsiteX14" fmla="*/ 0 w 2332650"/>
              <a:gd name="connsiteY14" fmla="*/ 114302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32650" h="685800" extrusionOk="0">
                <a:moveTo>
                  <a:pt x="0" y="114302"/>
                </a:moveTo>
                <a:cubicBezTo>
                  <a:pt x="-9263" y="45462"/>
                  <a:pt x="38963" y="4583"/>
                  <a:pt x="114302" y="0"/>
                </a:cubicBezTo>
                <a:cubicBezTo>
                  <a:pt x="327084" y="-22426"/>
                  <a:pt x="485338" y="7171"/>
                  <a:pt x="682394" y="0"/>
                </a:cubicBezTo>
                <a:cubicBezTo>
                  <a:pt x="879450" y="-7171"/>
                  <a:pt x="952858" y="5863"/>
                  <a:pt x="1187365" y="0"/>
                </a:cubicBezTo>
                <a:cubicBezTo>
                  <a:pt x="1421872" y="-5863"/>
                  <a:pt x="1520982" y="787"/>
                  <a:pt x="1671296" y="0"/>
                </a:cubicBezTo>
                <a:cubicBezTo>
                  <a:pt x="1821610" y="-787"/>
                  <a:pt x="2006958" y="-27325"/>
                  <a:pt x="2218348" y="0"/>
                </a:cubicBezTo>
                <a:cubicBezTo>
                  <a:pt x="2287948" y="-13322"/>
                  <a:pt x="2321459" y="49461"/>
                  <a:pt x="2332650" y="114302"/>
                </a:cubicBezTo>
                <a:cubicBezTo>
                  <a:pt x="2320823" y="292127"/>
                  <a:pt x="2333006" y="450825"/>
                  <a:pt x="2332650" y="571498"/>
                </a:cubicBezTo>
                <a:cubicBezTo>
                  <a:pt x="2331024" y="637315"/>
                  <a:pt x="2271688" y="674448"/>
                  <a:pt x="2218348" y="685800"/>
                </a:cubicBezTo>
                <a:cubicBezTo>
                  <a:pt x="2065043" y="709190"/>
                  <a:pt x="1925245" y="685044"/>
                  <a:pt x="1734417" y="685800"/>
                </a:cubicBezTo>
                <a:cubicBezTo>
                  <a:pt x="1543589" y="686556"/>
                  <a:pt x="1467417" y="696292"/>
                  <a:pt x="1208406" y="685800"/>
                </a:cubicBezTo>
                <a:cubicBezTo>
                  <a:pt x="949395" y="675308"/>
                  <a:pt x="907482" y="678910"/>
                  <a:pt x="703435" y="685800"/>
                </a:cubicBezTo>
                <a:cubicBezTo>
                  <a:pt x="499388" y="692690"/>
                  <a:pt x="286915" y="712363"/>
                  <a:pt x="114302" y="685800"/>
                </a:cubicBezTo>
                <a:cubicBezTo>
                  <a:pt x="56577" y="679094"/>
                  <a:pt x="-7568" y="631699"/>
                  <a:pt x="0" y="571498"/>
                </a:cubicBezTo>
                <a:cubicBezTo>
                  <a:pt x="-12287" y="477305"/>
                  <a:pt x="-3659" y="303258"/>
                  <a:pt x="0" y="114302"/>
                </a:cubicBezTo>
                <a:close/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98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7733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56403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Алгоритм </a:t>
            </a:r>
            <a:r>
              <a:rPr lang="en-US" dirty="0" err="1"/>
              <a:t>kNN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5758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13609-68C2-7C49-8278-E2AB779B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en-US" dirty="0" err="1"/>
              <a:t>kNN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3A191-CE81-F641-8987-97E8CCC49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8" y="1057572"/>
            <a:ext cx="3886200" cy="38781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B9E6EF-732D-B44D-9403-FABDB48FFAA8}"/>
              </a:ext>
            </a:extLst>
          </p:cNvPr>
          <p:cNvSpPr txBox="1"/>
          <p:nvPr/>
        </p:nvSpPr>
        <p:spPr>
          <a:xfrm>
            <a:off x="4800601" y="1371421"/>
            <a:ext cx="422055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Загрузить данные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Для новой точки рассчитать расстояние до каждой из точек данных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Выбрать ближайшие </a:t>
            </a:r>
            <a:r>
              <a:rPr lang="en-US" dirty="0"/>
              <a:t>k-</a:t>
            </a:r>
            <a:r>
              <a:rPr lang="ru-RU" dirty="0"/>
              <a:t>точек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Для классификации выбрать  самый часто встречающийся класс  (Для регрессии выбрать среднее)</a:t>
            </a:r>
          </a:p>
        </p:txBody>
      </p:sp>
    </p:spTree>
    <p:extLst>
      <p:ext uri="{BB962C8B-B14F-4D97-AF65-F5344CB8AC3E}">
        <p14:creationId xmlns:p14="http://schemas.microsoft.com/office/powerpoint/2010/main" val="585044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kNN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– </a:t>
            </a:r>
            <a:r>
              <a:rPr lang="ru-RU" dirty="0">
                <a:solidFill>
                  <a:srgbClr val="058D40"/>
                </a:solidFill>
                <a:latin typeface="Helvetica Neue" panose="02000503000000020004" pitchFamily="2" charset="0"/>
              </a:rPr>
              <a:t>достоинства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и </a:t>
            </a:r>
            <a:r>
              <a:rPr lang="ru-RU" dirty="0">
                <a:solidFill>
                  <a:srgbClr val="C00000"/>
                </a:solidFill>
                <a:latin typeface="Helvetica Neue" panose="02000503000000020004" pitchFamily="2" charset="0"/>
              </a:rPr>
              <a:t>недостатки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12291-7ABD-834A-95A3-323BA7CC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93" y="1259260"/>
            <a:ext cx="3496698" cy="3110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6D5F7-B52A-834B-A19A-5A9527D71EF8}"/>
              </a:ext>
            </a:extLst>
          </p:cNvPr>
          <p:cNvSpPr txBox="1"/>
          <p:nvPr/>
        </p:nvSpPr>
        <p:spPr>
          <a:xfrm>
            <a:off x="6618214" y="1476381"/>
            <a:ext cx="24029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C00000"/>
                </a:solidFill>
              </a:rPr>
              <a:t>Низкая скорость на большом объеме данных</a:t>
            </a:r>
          </a:p>
          <a:p>
            <a:endParaRPr lang="ru-RU" sz="1400" dirty="0">
              <a:solidFill>
                <a:srgbClr val="C00000"/>
              </a:solidFill>
            </a:endParaRPr>
          </a:p>
          <a:p>
            <a:r>
              <a:rPr lang="ru-RU" sz="1400" dirty="0">
                <a:solidFill>
                  <a:srgbClr val="C00000"/>
                </a:solidFill>
              </a:rPr>
              <a:t>Выбор метрики</a:t>
            </a:r>
          </a:p>
          <a:p>
            <a:endParaRPr lang="ru-RU" sz="1400" dirty="0">
              <a:solidFill>
                <a:srgbClr val="C00000"/>
              </a:solidFill>
            </a:endParaRPr>
          </a:p>
          <a:p>
            <a:r>
              <a:rPr lang="ru-RU" sz="1400" dirty="0">
                <a:solidFill>
                  <a:srgbClr val="C00000"/>
                </a:solidFill>
              </a:rPr>
              <a:t>Чувствителен к выбросам, то есть склонен переобучаться</a:t>
            </a:r>
          </a:p>
          <a:p>
            <a:endParaRPr lang="ru-RU" sz="1400" dirty="0">
              <a:solidFill>
                <a:srgbClr val="C00000"/>
              </a:solidFill>
            </a:endParaRPr>
          </a:p>
          <a:p>
            <a:r>
              <a:rPr lang="ru-RU" sz="1400" dirty="0">
                <a:solidFill>
                  <a:srgbClr val="C00000"/>
                </a:solidFill>
              </a:rPr>
              <a:t>Плохо работает, когда признаков много, из-за "проклятия размерности"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57A5D-043C-2047-9AAF-ADA1B20BE362}"/>
              </a:ext>
            </a:extLst>
          </p:cNvPr>
          <p:cNvSpPr txBox="1"/>
          <p:nvPr/>
        </p:nvSpPr>
        <p:spPr>
          <a:xfrm>
            <a:off x="346627" y="2226861"/>
            <a:ext cx="2309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58D40"/>
                </a:solidFill>
              </a:rPr>
              <a:t>Простая реализация</a:t>
            </a:r>
          </a:p>
          <a:p>
            <a:endParaRPr lang="ru-RU" sz="1400" dirty="0">
              <a:solidFill>
                <a:srgbClr val="058D40"/>
              </a:solidFill>
            </a:endParaRPr>
          </a:p>
          <a:p>
            <a:r>
              <a:rPr lang="ru-RU" sz="1400" dirty="0">
                <a:solidFill>
                  <a:srgbClr val="058D40"/>
                </a:solidFill>
              </a:rPr>
              <a:t>Не требуется обучения – не параметрический алгоритм</a:t>
            </a:r>
          </a:p>
          <a:p>
            <a:endParaRPr lang="ru-RU" sz="1400" dirty="0">
              <a:solidFill>
                <a:srgbClr val="058D40"/>
              </a:solidFill>
            </a:endParaRPr>
          </a:p>
          <a:p>
            <a:r>
              <a:rPr lang="ru-RU" sz="1400" dirty="0">
                <a:solidFill>
                  <a:srgbClr val="058D40"/>
                </a:solidFill>
              </a:rPr>
              <a:t>Легко интерпретировать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B2C0E7-6CD8-1445-AE87-37F092D54C9D}"/>
              </a:ext>
            </a:extLst>
          </p:cNvPr>
          <p:cNvSpPr/>
          <p:nvPr/>
        </p:nvSpPr>
        <p:spPr>
          <a:xfrm>
            <a:off x="2843193" y="3540999"/>
            <a:ext cx="1347807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58D40"/>
                </a:solidFill>
              </a:rPr>
              <a:t>Advantages</a:t>
            </a:r>
            <a:endParaRPr lang="en-RU" dirty="0">
              <a:solidFill>
                <a:srgbClr val="058D4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D86B4B-9083-7143-BCF3-5EDCF81A9773}"/>
              </a:ext>
            </a:extLst>
          </p:cNvPr>
          <p:cNvSpPr/>
          <p:nvPr/>
        </p:nvSpPr>
        <p:spPr>
          <a:xfrm>
            <a:off x="4787506" y="3010905"/>
            <a:ext cx="1689494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Disadvantages</a:t>
            </a:r>
            <a:endParaRPr lang="en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975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13609-68C2-7C49-8278-E2AB779B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en-US" dirty="0" err="1"/>
              <a:t>kNN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3A191-CE81-F641-8987-97E8CCC49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8" y="1057572"/>
            <a:ext cx="3886200" cy="38781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B9E6EF-732D-B44D-9403-FABDB48FFAA8}"/>
              </a:ext>
            </a:extLst>
          </p:cNvPr>
          <p:cNvSpPr txBox="1"/>
          <p:nvPr/>
        </p:nvSpPr>
        <p:spPr>
          <a:xfrm>
            <a:off x="4800601" y="1371421"/>
            <a:ext cx="422055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Сколько ближайших </a:t>
            </a:r>
            <a:r>
              <a:rPr lang="en-US" dirty="0"/>
              <a:t>k </a:t>
            </a:r>
            <a:r>
              <a:rPr lang="ru-RU" dirty="0"/>
              <a:t>выбрать?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Что такое ближайшие</a:t>
            </a:r>
            <a:r>
              <a:rPr lang="en-US" dirty="0"/>
              <a:t> </a:t>
            </a:r>
            <a:r>
              <a:rPr lang="ru-RU" dirty="0"/>
              <a:t>соседи?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Что такое расстояние?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Как его посчитать?</a:t>
            </a:r>
          </a:p>
        </p:txBody>
      </p:sp>
    </p:spTree>
    <p:extLst>
      <p:ext uri="{BB962C8B-B14F-4D97-AF65-F5344CB8AC3E}">
        <p14:creationId xmlns:p14="http://schemas.microsoft.com/office/powerpoint/2010/main" val="987007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7733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87356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Метрики расстояния</a:t>
            </a:r>
          </a:p>
        </p:txBody>
      </p:sp>
    </p:spTree>
    <p:extLst>
      <p:ext uri="{BB962C8B-B14F-4D97-AF65-F5344CB8AC3E}">
        <p14:creationId xmlns:p14="http://schemas.microsoft.com/office/powerpoint/2010/main" val="1783996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18E83F-DF36-2F65-6665-66105C2D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Сходство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1553B60-65EA-0CF7-6C13-4127B432C4C9}"/>
              </a:ext>
            </a:extLst>
          </p:cNvPr>
          <p:cNvSpPr txBox="1"/>
          <p:nvPr/>
        </p:nvSpPr>
        <p:spPr>
          <a:xfrm>
            <a:off x="304800" y="1123950"/>
            <a:ext cx="5181600" cy="13971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4">
              <a:lnSpc>
                <a:spcPct val="100000"/>
              </a:lnSpc>
              <a:tabLst>
                <a:tab pos="410209" algn="l"/>
                <a:tab pos="410845" algn="l"/>
              </a:tabLst>
            </a:pPr>
            <a:r>
              <a:rPr lang="en-T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Виды сходства: </a:t>
            </a:r>
            <a:endParaRPr lang="ru-RU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текстовое,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числовое,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визуальное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ru-RU" spc="-65" dirty="0">
                <a:latin typeface="Calibri" panose="020F0502020204030204" pitchFamily="34" charset="0"/>
                <a:cs typeface="Times New Roman" panose="02020603050405020304" pitchFamily="18" charset="0"/>
              </a:rPr>
              <a:t>семантическое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BD6D7-9436-5F41-A521-15762501FD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3"/>
          <a:stretch/>
        </p:blipFill>
        <p:spPr>
          <a:xfrm>
            <a:off x="2209800" y="1721922"/>
            <a:ext cx="2850797" cy="1699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5F665A-57B8-8A4B-851D-0085D5A4EC02}"/>
              </a:ext>
            </a:extLst>
          </p:cNvPr>
          <p:cNvSpPr txBox="1"/>
          <p:nvPr/>
        </p:nvSpPr>
        <p:spPr>
          <a:xfrm>
            <a:off x="228600" y="3716876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u="none" strike="noStrike" dirty="0">
                <a:effectLst/>
                <a:latin typeface="Söhne"/>
              </a:rPr>
              <a:t>Сходство</a:t>
            </a:r>
            <a:r>
              <a:rPr lang="ru-RU" b="0" i="0" u="none" strike="noStrike" dirty="0">
                <a:effectLst/>
                <a:latin typeface="Söhne"/>
              </a:rPr>
              <a:t> - это мера степени схожести, близости между двумя объектами или явлениями. Сходство есть </a:t>
            </a:r>
            <a:r>
              <a:rPr lang="ru-RU" b="1" i="0" u="none" strike="noStrike" dirty="0">
                <a:effectLst/>
                <a:latin typeface="Söhne"/>
              </a:rPr>
              <a:t>численная мера</a:t>
            </a:r>
            <a:r>
              <a:rPr lang="ru-RU" b="0" i="0" u="none" strike="noStrike" dirty="0">
                <a:effectLst/>
                <a:latin typeface="Söhne"/>
              </a:rPr>
              <a:t>, которая определяет, насколько два объекта </a:t>
            </a:r>
            <a:r>
              <a:rPr lang="ru-RU" b="1" i="0" u="none" strike="noStrike" dirty="0">
                <a:effectLst/>
                <a:latin typeface="Söhne"/>
              </a:rPr>
              <a:t>близки</a:t>
            </a:r>
            <a:r>
              <a:rPr lang="ru-RU" b="0" i="0" u="none" strike="noStrike" dirty="0">
                <a:effectLst/>
                <a:latin typeface="Söhne"/>
              </a:rPr>
              <a:t> друг к другу на основе определенной </a:t>
            </a:r>
            <a:r>
              <a:rPr lang="ru-RU" b="1" i="0" u="none" strike="noStrike" dirty="0">
                <a:effectLst/>
                <a:latin typeface="Söhne"/>
              </a:rPr>
              <a:t>метрики</a:t>
            </a:r>
            <a:r>
              <a:rPr lang="ru-RU" b="0" i="0" u="none" strike="noStrike" dirty="0">
                <a:effectLst/>
                <a:latin typeface="Söhne"/>
              </a:rPr>
              <a:t>.</a:t>
            </a:r>
            <a:endParaRPr lang="en-T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BC0C33-0A9D-5F46-89A5-F6A3D5D21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8009" r="6357" b="3896"/>
          <a:stretch/>
        </p:blipFill>
        <p:spPr>
          <a:xfrm>
            <a:off x="4279227" y="197103"/>
            <a:ext cx="2875818" cy="1900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E9D40F-8A60-D442-B4C7-9783A82BE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1" t="14361" r="14546" b="14361"/>
          <a:stretch/>
        </p:blipFill>
        <p:spPr>
          <a:xfrm>
            <a:off x="6408931" y="1838514"/>
            <a:ext cx="2534055" cy="16925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827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7AB02-67E0-324C-A535-B60B9E23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сходства</a:t>
            </a:r>
            <a:endParaRPr lang="en-T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47E72-CD71-4946-8193-907FAA2C6EA4}"/>
              </a:ext>
            </a:extLst>
          </p:cNvPr>
          <p:cNvSpPr txBox="1"/>
          <p:nvPr/>
        </p:nvSpPr>
        <p:spPr>
          <a:xfrm>
            <a:off x="155276" y="971550"/>
            <a:ext cx="4111924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Евклидово расстояние (</a:t>
            </a:r>
            <a:r>
              <a:rPr lang="en-US" sz="1400" b="1" dirty="0"/>
              <a:t>Euclidean Distance)</a:t>
            </a:r>
          </a:p>
          <a:p>
            <a:r>
              <a:rPr lang="ru-RU" sz="1050" dirty="0"/>
              <a:t>геометрическое расстояние между двумя точками в </a:t>
            </a:r>
            <a:r>
              <a:rPr lang="en-US" sz="1050" dirty="0"/>
              <a:t>n-</a:t>
            </a:r>
            <a:r>
              <a:rPr lang="ru-RU" sz="1050" dirty="0"/>
              <a:t>мерном пространстве.</a:t>
            </a:r>
            <a:endParaRPr lang="ru-RU" sz="1400" dirty="0"/>
          </a:p>
          <a:p>
            <a:r>
              <a:rPr lang="ru-RU" sz="1400" b="1" dirty="0"/>
              <a:t>Манхэттенское расстояние (</a:t>
            </a:r>
            <a:r>
              <a:rPr lang="en-US" sz="1400" b="1" dirty="0"/>
              <a:t>Manhattan Distance) </a:t>
            </a:r>
            <a:endParaRPr lang="ru-RU" sz="1400" b="1" dirty="0"/>
          </a:p>
          <a:p>
            <a:r>
              <a:rPr lang="ru-RU" sz="1000" dirty="0"/>
              <a:t>сумма абсолютных различий между координатами двух точек</a:t>
            </a:r>
          </a:p>
          <a:p>
            <a:r>
              <a:rPr lang="ru-RU" sz="1400" b="1" dirty="0"/>
              <a:t>Косинусное сходство (</a:t>
            </a:r>
            <a:r>
              <a:rPr lang="en-US" sz="1400" b="1" dirty="0"/>
              <a:t>Cosine Similarity)</a:t>
            </a:r>
          </a:p>
          <a:p>
            <a:r>
              <a:rPr lang="ru-RU" sz="1000" dirty="0"/>
              <a:t>угол между векторами в </a:t>
            </a:r>
            <a:r>
              <a:rPr lang="en-US" sz="1000" dirty="0"/>
              <a:t>n-</a:t>
            </a:r>
            <a:r>
              <a:rPr lang="ru-RU" sz="1000" dirty="0"/>
              <a:t>мерном пространстве</a:t>
            </a:r>
          </a:p>
          <a:p>
            <a:r>
              <a:rPr lang="ru-RU" sz="1400" b="1" dirty="0"/>
              <a:t>Корреляция Пирсона (</a:t>
            </a:r>
            <a:r>
              <a:rPr lang="en-US" sz="1400" b="1" dirty="0"/>
              <a:t>Pearson Correlation)</a:t>
            </a:r>
          </a:p>
          <a:p>
            <a:r>
              <a:rPr lang="ru-RU" sz="1000" dirty="0"/>
              <a:t>линейная зависимость между переменными</a:t>
            </a:r>
          </a:p>
          <a:p>
            <a:r>
              <a:rPr lang="ru-RU" sz="1400" b="1" dirty="0" err="1"/>
              <a:t>Жаккардово</a:t>
            </a:r>
            <a:r>
              <a:rPr lang="ru-RU" sz="1400" b="1" dirty="0"/>
              <a:t> сходство (</a:t>
            </a:r>
            <a:r>
              <a:rPr lang="en-US" sz="1400" b="1" dirty="0"/>
              <a:t>Jaccard Similarity)</a:t>
            </a:r>
          </a:p>
          <a:p>
            <a:r>
              <a:rPr lang="ru-RU" sz="1000" dirty="0"/>
              <a:t>мера пересечения множеств.</a:t>
            </a:r>
          </a:p>
          <a:p>
            <a:r>
              <a:rPr lang="ru-RU" sz="1400" b="1" dirty="0"/>
              <a:t>Расстояние Левенштейна (</a:t>
            </a:r>
            <a:r>
              <a:rPr lang="en-US" sz="1400" b="1" dirty="0" err="1"/>
              <a:t>Levenshtein</a:t>
            </a:r>
            <a:r>
              <a:rPr lang="en-US" sz="1400" b="1" dirty="0"/>
              <a:t> Distance)</a:t>
            </a:r>
            <a:r>
              <a:rPr lang="en-US" sz="1400" dirty="0"/>
              <a:t> </a:t>
            </a:r>
            <a:r>
              <a:rPr lang="ru-RU" sz="1000" dirty="0"/>
              <a:t>различия между строками путем подсчета минимального количества операций</a:t>
            </a:r>
          </a:p>
          <a:p>
            <a:r>
              <a:rPr lang="ru-RU" sz="1400" b="1" dirty="0"/>
              <a:t>Расстояние Хэмминга (</a:t>
            </a:r>
            <a:r>
              <a:rPr lang="en-US" sz="1400" b="1" dirty="0"/>
              <a:t>Hamming Distance)</a:t>
            </a:r>
          </a:p>
          <a:p>
            <a:r>
              <a:rPr lang="ru-RU" sz="1000" dirty="0"/>
              <a:t>различия между строками фиксированной длины путем подсчета несовпадающих символов.</a:t>
            </a:r>
            <a:endParaRPr lang="ru-RU" sz="1400" dirty="0"/>
          </a:p>
          <a:p>
            <a:r>
              <a:rPr lang="ru-RU" sz="1400" b="1" dirty="0"/>
              <a:t>Расстояние </a:t>
            </a:r>
            <a:r>
              <a:rPr lang="ru-RU" sz="1400" b="1" dirty="0" err="1"/>
              <a:t>Махаланобиса</a:t>
            </a:r>
            <a:r>
              <a:rPr lang="ru-RU" sz="1400" b="1" dirty="0"/>
              <a:t> (</a:t>
            </a:r>
            <a:r>
              <a:rPr lang="en-US" sz="1400" b="1" dirty="0" err="1"/>
              <a:t>Mahalanobis</a:t>
            </a:r>
            <a:r>
              <a:rPr lang="en-US" sz="1400" b="1" dirty="0"/>
              <a:t> Distance)</a:t>
            </a:r>
          </a:p>
          <a:p>
            <a:r>
              <a:rPr lang="ru-RU" sz="1000" dirty="0"/>
              <a:t>ковариация между признаками</a:t>
            </a:r>
          </a:p>
          <a:p>
            <a:r>
              <a:rPr lang="ru-RU" sz="1400" b="1" dirty="0"/>
              <a:t>Метрика </a:t>
            </a:r>
            <a:r>
              <a:rPr lang="ru-RU" sz="1400" b="1" dirty="0" err="1"/>
              <a:t>Минковского</a:t>
            </a:r>
            <a:r>
              <a:rPr lang="ru-RU" sz="1400" b="1" dirty="0"/>
              <a:t> (</a:t>
            </a:r>
            <a:r>
              <a:rPr lang="en-US" sz="1400" b="1" dirty="0" err="1"/>
              <a:t>Minkowski</a:t>
            </a:r>
            <a:r>
              <a:rPr lang="en-US" sz="1400" b="1" dirty="0"/>
              <a:t> Metric)</a:t>
            </a:r>
          </a:p>
          <a:p>
            <a:r>
              <a:rPr lang="ru-RU" sz="1000" dirty="0"/>
              <a:t>обобщенное расстояние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F80EA-63C5-8744-8410-009DBE42835B}"/>
              </a:ext>
            </a:extLst>
          </p:cNvPr>
          <p:cNvSpPr txBox="1"/>
          <p:nvPr/>
        </p:nvSpPr>
        <p:spPr>
          <a:xfrm>
            <a:off x="4447162" y="971550"/>
            <a:ext cx="46015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Корреляция касательной (</a:t>
            </a:r>
            <a:r>
              <a:rPr lang="en-US" sz="1400" b="1" dirty="0" err="1"/>
              <a:t>Tanimoto</a:t>
            </a:r>
            <a:r>
              <a:rPr lang="en-US" sz="1400" b="1" dirty="0"/>
              <a:t> Coefficient)</a:t>
            </a:r>
          </a:p>
          <a:p>
            <a:r>
              <a:rPr lang="ru-RU" sz="1000" dirty="0"/>
              <a:t>сравнение между двумя бинарными векторами.</a:t>
            </a:r>
          </a:p>
          <a:p>
            <a:r>
              <a:rPr lang="ru-RU" sz="1400" b="1" dirty="0"/>
              <a:t>Среднеквадратичное отклонение (</a:t>
            </a:r>
            <a:r>
              <a:rPr lang="en-US" sz="1400" b="1" dirty="0"/>
              <a:t>MSE) </a:t>
            </a:r>
            <a:endParaRPr lang="ru-RU" sz="1400" b="1" dirty="0"/>
          </a:p>
          <a:p>
            <a:r>
              <a:rPr lang="ru-RU" sz="1000" dirty="0"/>
              <a:t>разницу между пикселями двух изображений.</a:t>
            </a:r>
          </a:p>
          <a:p>
            <a:r>
              <a:rPr lang="ru-RU" sz="1400" b="1" dirty="0"/>
              <a:t>Структурный сходство (</a:t>
            </a:r>
            <a:r>
              <a:rPr lang="en-US" sz="1400" b="1" dirty="0"/>
              <a:t>Structural Similarity Index, SSIM) </a:t>
            </a:r>
            <a:endParaRPr lang="ru-RU" sz="1400" b="1" dirty="0"/>
          </a:p>
          <a:p>
            <a:r>
              <a:rPr lang="ru-RU" sz="1000" dirty="0"/>
              <a:t>сходство в структуре, контрасте и яркости между двумя изображениями.</a:t>
            </a:r>
          </a:p>
          <a:p>
            <a:r>
              <a:rPr lang="ru-RU" sz="1400" b="1" dirty="0"/>
              <a:t>Гистограммы цветов (</a:t>
            </a:r>
            <a:r>
              <a:rPr lang="en-US" sz="1400" b="1" dirty="0"/>
              <a:t>Color Histograms) </a:t>
            </a:r>
            <a:endParaRPr lang="ru-RU" sz="1400" b="1" dirty="0"/>
          </a:p>
          <a:p>
            <a:r>
              <a:rPr lang="ru-RU" sz="1000" dirty="0"/>
              <a:t>гистограммы цветовых каналов. </a:t>
            </a:r>
          </a:p>
          <a:p>
            <a:r>
              <a:rPr lang="ru-RU" sz="1400" b="1" dirty="0"/>
              <a:t>Гистограммы текстур (</a:t>
            </a:r>
            <a:r>
              <a:rPr lang="en-US" sz="1400" b="1" dirty="0"/>
              <a:t>Texture Histograms) </a:t>
            </a:r>
            <a:endParaRPr lang="ru-RU" sz="1400" b="1" dirty="0"/>
          </a:p>
          <a:p>
            <a:r>
              <a:rPr lang="ru-RU" sz="1000" dirty="0"/>
              <a:t>текстурные характеристики изображения.</a:t>
            </a:r>
          </a:p>
          <a:p>
            <a:r>
              <a:rPr lang="ru-RU" sz="1400" b="1" dirty="0"/>
              <a:t>Фреймовое сходство (</a:t>
            </a:r>
            <a:r>
              <a:rPr lang="en-US" sz="1400" b="1" dirty="0"/>
              <a:t>Frame Difference) </a:t>
            </a:r>
            <a:endParaRPr lang="ru-RU" sz="1400" b="1" dirty="0"/>
          </a:p>
          <a:p>
            <a:r>
              <a:rPr lang="ru-RU" sz="1000" dirty="0"/>
              <a:t>видеообработка для измерения сходства между кадрами видео.</a:t>
            </a:r>
          </a:p>
          <a:p>
            <a:r>
              <a:rPr lang="en-US" sz="1400" b="1" dirty="0"/>
              <a:t>Wavelet-</a:t>
            </a:r>
            <a:r>
              <a:rPr lang="ru-RU" sz="1400" b="1" dirty="0"/>
              <a:t>преобразование (</a:t>
            </a:r>
            <a:r>
              <a:rPr lang="en-US" sz="1400" b="1" dirty="0"/>
              <a:t>Wavelet Transform)</a:t>
            </a:r>
          </a:p>
          <a:p>
            <a:r>
              <a:rPr lang="ru-RU" sz="1000" dirty="0"/>
              <a:t>высокочастотные и низкочастотные составляющие изображений.</a:t>
            </a:r>
          </a:p>
          <a:p>
            <a:r>
              <a:rPr lang="ru-RU" sz="1400" b="1" dirty="0"/>
              <a:t>Сравнение дескрипторов (</a:t>
            </a:r>
            <a:r>
              <a:rPr lang="en-US" sz="1400" b="1" dirty="0"/>
              <a:t>Feature Descriptors)</a:t>
            </a:r>
          </a:p>
          <a:p>
            <a:r>
              <a:rPr lang="ru-RU" sz="1000" dirty="0"/>
              <a:t>такие как </a:t>
            </a:r>
            <a:r>
              <a:rPr lang="en-US" sz="1000" dirty="0"/>
              <a:t>SIFT, SURF, </a:t>
            </a:r>
            <a:r>
              <a:rPr lang="ru-RU" sz="1000" dirty="0"/>
              <a:t>и </a:t>
            </a:r>
            <a:r>
              <a:rPr lang="en-US" sz="1000" dirty="0"/>
              <a:t>ORB, </a:t>
            </a:r>
            <a:r>
              <a:rPr lang="ru-RU" sz="1000" dirty="0"/>
              <a:t>для извлечения и сравнения ключевых точек и их описаний.</a:t>
            </a:r>
          </a:p>
          <a:p>
            <a:r>
              <a:rPr lang="ru-RU" sz="1400" b="1" dirty="0"/>
              <a:t>Методы сиамских сетей</a:t>
            </a:r>
          </a:p>
          <a:p>
            <a:r>
              <a:rPr lang="ru-RU" sz="1000" dirty="0"/>
              <a:t>Оценивают векторное представление объектов</a:t>
            </a:r>
          </a:p>
          <a:p>
            <a:r>
              <a:rPr lang="ru-RU" sz="1400" b="1" dirty="0"/>
              <a:t>Структурные метрики (</a:t>
            </a:r>
            <a:r>
              <a:rPr lang="en-US" sz="1400" b="1" dirty="0"/>
              <a:t>Structural Metrics)</a:t>
            </a:r>
          </a:p>
          <a:p>
            <a:r>
              <a:rPr lang="ru-RU" sz="1000" dirty="0"/>
              <a:t>структурные характеристики изображений, такие как сетка дескрипторов и глубокие связи.</a:t>
            </a:r>
          </a:p>
        </p:txBody>
      </p:sp>
    </p:spTree>
    <p:extLst>
      <p:ext uri="{BB962C8B-B14F-4D97-AF65-F5344CB8AC3E}">
        <p14:creationId xmlns:p14="http://schemas.microsoft.com/office/powerpoint/2010/main" val="3199682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B42C-5751-5C4B-8300-047C71F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расстояния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B63C5D0-DF0F-FD4D-9AB4-5F4EDE03CA8F}"/>
              </a:ext>
            </a:extLst>
          </p:cNvPr>
          <p:cNvSpPr txBox="1"/>
          <p:nvPr/>
        </p:nvSpPr>
        <p:spPr>
          <a:xfrm>
            <a:off x="500550" y="931890"/>
            <a:ext cx="269985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5"/>
              </a:spcBef>
            </a:pPr>
            <a:r>
              <a:rPr sz="1600" spc="-5" dirty="0">
                <a:latin typeface="Microsoft Sans Serif"/>
                <a:cs typeface="Microsoft Sans Serif"/>
              </a:rPr>
              <a:t>1.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lang="ru-RU" sz="1600" spc="-15" dirty="0">
                <a:latin typeface="Microsoft Sans Serif"/>
                <a:cs typeface="Microsoft Sans Serif"/>
              </a:rPr>
              <a:t>Евклидово </a:t>
            </a:r>
            <a:r>
              <a:rPr lang="ru-RU" sz="1600" spc="-25" dirty="0">
                <a:latin typeface="Microsoft Sans Serif"/>
                <a:cs typeface="Microsoft Sans Serif"/>
              </a:rPr>
              <a:t>расстояние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706E76BF-C278-7440-B6BE-38E69F1F463C}"/>
              </a:ext>
            </a:extLst>
          </p:cNvPr>
          <p:cNvGrpSpPr>
            <a:grpSpLocks noChangeAspect="1"/>
          </p:cNvGrpSpPr>
          <p:nvPr/>
        </p:nvGrpSpPr>
        <p:grpSpPr>
          <a:xfrm>
            <a:off x="526100" y="1378792"/>
            <a:ext cx="1445633" cy="1260000"/>
            <a:chOff x="894588" y="2510027"/>
            <a:chExt cx="1745614" cy="1521460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05DE7D8F-BBC1-244A-BB81-BED88E892A73}"/>
                </a:ext>
              </a:extLst>
            </p:cNvPr>
            <p:cNvSpPr/>
            <p:nvPr/>
          </p:nvSpPr>
          <p:spPr>
            <a:xfrm>
              <a:off x="894588" y="2510027"/>
              <a:ext cx="1745614" cy="1521460"/>
            </a:xfrm>
            <a:custGeom>
              <a:avLst/>
              <a:gdLst/>
              <a:ahLst/>
              <a:cxnLst/>
              <a:rect l="l" t="t" r="r" b="b"/>
              <a:pathLst>
                <a:path w="1745614" h="1521460">
                  <a:moveTo>
                    <a:pt x="1745615" y="1482852"/>
                  </a:moveTo>
                  <a:lnTo>
                    <a:pt x="1732915" y="1476502"/>
                  </a:lnTo>
                  <a:lnTo>
                    <a:pt x="1669415" y="1444752"/>
                  </a:lnTo>
                  <a:lnTo>
                    <a:pt x="1669415" y="1476502"/>
                  </a:lnTo>
                  <a:lnTo>
                    <a:pt x="44450" y="1476502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483614"/>
                  </a:lnTo>
                  <a:lnTo>
                    <a:pt x="38100" y="1483614"/>
                  </a:lnTo>
                  <a:lnTo>
                    <a:pt x="38100" y="1489202"/>
                  </a:lnTo>
                  <a:lnTo>
                    <a:pt x="1669415" y="1489202"/>
                  </a:lnTo>
                  <a:lnTo>
                    <a:pt x="1669415" y="1520952"/>
                  </a:lnTo>
                  <a:lnTo>
                    <a:pt x="1732915" y="1489202"/>
                  </a:lnTo>
                  <a:lnTo>
                    <a:pt x="1745615" y="1482852"/>
                  </a:lnTo>
                  <a:close/>
                </a:path>
              </a:pathLst>
            </a:custGeom>
            <a:solidFill>
              <a:srgbClr val="3E6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4BA9D8BC-8BDC-7C46-A817-5E1CFC97FEE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1768" y="3602736"/>
              <a:ext cx="156972" cy="155448"/>
            </a:xfrm>
            <a:prstGeom prst="rect">
              <a:avLst/>
            </a:prstGeom>
          </p:spPr>
        </p:pic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3999F651-605F-724C-89F4-C3B6838B964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6168" y="2807207"/>
              <a:ext cx="156972" cy="155447"/>
            </a:xfrm>
            <a:prstGeom prst="rect">
              <a:avLst/>
            </a:prstGeom>
          </p:spPr>
        </p:pic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271F84F5-B560-A44B-80FA-7356421BEFA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0348" y="2799600"/>
              <a:ext cx="1011923" cy="894575"/>
            </a:xfrm>
            <a:prstGeom prst="rect">
              <a:avLst/>
            </a:prstGeom>
          </p:spPr>
        </p:pic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DD1A8EFC-F2AA-D844-81B6-2882B4F18CB3}"/>
                </a:ext>
              </a:extLst>
            </p:cNvPr>
            <p:cNvSpPr/>
            <p:nvPr/>
          </p:nvSpPr>
          <p:spPr>
            <a:xfrm>
              <a:off x="1303655" y="2934461"/>
              <a:ext cx="815975" cy="698500"/>
            </a:xfrm>
            <a:custGeom>
              <a:avLst/>
              <a:gdLst/>
              <a:ahLst/>
              <a:cxnLst/>
              <a:rect l="l" t="t" r="r" b="b"/>
              <a:pathLst>
                <a:path w="815975" h="698500">
                  <a:moveTo>
                    <a:pt x="716237" y="59604"/>
                  </a:moveTo>
                  <a:lnTo>
                    <a:pt x="0" y="669289"/>
                  </a:lnTo>
                  <a:lnTo>
                    <a:pt x="24637" y="698373"/>
                  </a:lnTo>
                  <a:lnTo>
                    <a:pt x="740904" y="88538"/>
                  </a:lnTo>
                  <a:lnTo>
                    <a:pt x="716237" y="59604"/>
                  </a:lnTo>
                  <a:close/>
                </a:path>
                <a:path w="815975" h="698500">
                  <a:moveTo>
                    <a:pt x="795543" y="47243"/>
                  </a:moveTo>
                  <a:lnTo>
                    <a:pt x="730757" y="47243"/>
                  </a:lnTo>
                  <a:lnTo>
                    <a:pt x="755395" y="76200"/>
                  </a:lnTo>
                  <a:lnTo>
                    <a:pt x="740904" y="88538"/>
                  </a:lnTo>
                  <a:lnTo>
                    <a:pt x="765682" y="117601"/>
                  </a:lnTo>
                  <a:lnTo>
                    <a:pt x="795543" y="47243"/>
                  </a:lnTo>
                  <a:close/>
                </a:path>
                <a:path w="815975" h="698500">
                  <a:moveTo>
                    <a:pt x="730757" y="47243"/>
                  </a:moveTo>
                  <a:lnTo>
                    <a:pt x="716237" y="59604"/>
                  </a:lnTo>
                  <a:lnTo>
                    <a:pt x="740904" y="88538"/>
                  </a:lnTo>
                  <a:lnTo>
                    <a:pt x="755395" y="76200"/>
                  </a:lnTo>
                  <a:lnTo>
                    <a:pt x="730757" y="47243"/>
                  </a:lnTo>
                  <a:close/>
                </a:path>
                <a:path w="815975" h="698500">
                  <a:moveTo>
                    <a:pt x="815594" y="0"/>
                  </a:moveTo>
                  <a:lnTo>
                    <a:pt x="691514" y="30607"/>
                  </a:lnTo>
                  <a:lnTo>
                    <a:pt x="716237" y="59604"/>
                  </a:lnTo>
                  <a:lnTo>
                    <a:pt x="730757" y="47243"/>
                  </a:lnTo>
                  <a:lnTo>
                    <a:pt x="795543" y="47243"/>
                  </a:lnTo>
                  <a:lnTo>
                    <a:pt x="81559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28FCA2BD-9FFB-764E-999D-66CD45EBCDA3}"/>
                  </a:ext>
                </a:extLst>
              </p:cNvPr>
              <p:cNvSpPr txBox="1"/>
              <p:nvPr/>
            </p:nvSpPr>
            <p:spPr>
              <a:xfrm>
                <a:off x="2514600" y="1370837"/>
                <a:ext cx="5798820" cy="1067087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ru-RU" sz="1400" spc="-40" dirty="0">
                    <a:latin typeface="Microsoft Sans Serif"/>
                    <a:cs typeface="Microsoft Sans Serif"/>
                  </a:rPr>
                  <a:t>Для</a:t>
                </a:r>
                <a:r>
                  <a:rPr lang="ru-RU" sz="1400" spc="1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20" dirty="0">
                    <a:latin typeface="Microsoft Sans Serif"/>
                    <a:cs typeface="Microsoft Sans Serif"/>
                  </a:rPr>
                  <a:t>точек </a:t>
                </a:r>
                <a14:m>
                  <m:oMath xmlns:m="http://schemas.openxmlformats.org/officeDocument/2006/math">
                    <m:r>
                      <a:rPr lang="en-US" sz="1400" b="1" i="1" spc="-20" smtClean="0">
                        <a:latin typeface="Cambria Math" panose="02040503050406030204" pitchFamily="18" charset="0"/>
                        <a:cs typeface="Microsoft Sans Serif"/>
                      </a:rPr>
                      <m:t>𝒑</m:t>
                    </m:r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=(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1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,…, 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400" spc="-2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20" dirty="0">
                    <a:latin typeface="Microsoft Sans Serif"/>
                    <a:cs typeface="Microsoft Sans Serif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1400" b="1" i="1" spc="-20" smtClean="0">
                        <a:latin typeface="Cambria Math" panose="02040503050406030204" pitchFamily="18" charset="0"/>
                        <a:cs typeface="Microsoft Sans Serif"/>
                      </a:rPr>
                      <m:t>𝒒</m:t>
                    </m:r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=(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1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,…, 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40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dirty="0">
                    <a:latin typeface="Microsoft Sans Serif"/>
                    <a:cs typeface="Microsoft Sans Serif"/>
                  </a:rPr>
                  <a:t>длина </a:t>
                </a:r>
                <a:r>
                  <a:rPr lang="ru-RU" sz="1400" spc="-25" dirty="0">
                    <a:latin typeface="Microsoft Sans Serif"/>
                    <a:cs typeface="Microsoft Sans Serif"/>
                  </a:rPr>
                  <a:t>отрезка</a:t>
                </a:r>
                <a:r>
                  <a:rPr lang="ru-RU" sz="14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5" dirty="0">
                    <a:latin typeface="Microsoft Sans Serif"/>
                    <a:cs typeface="Microsoft Sans Serif"/>
                  </a:rPr>
                  <a:t>равна:</a:t>
                </a:r>
                <a:endParaRPr lang="en-US" sz="1400" spc="-5" dirty="0">
                  <a:latin typeface="Microsoft Sans Serif"/>
                  <a:cs typeface="Microsoft Sans Serif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𝑑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,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+…+(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)^2</m:t>
                          </m:r>
                        </m:e>
                      </m:rad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sz="1400" dirty="0">
                  <a:latin typeface="Microsoft Sans Serif"/>
                  <a:cs typeface="Microsoft Sans Serif"/>
                </a:endParaRPr>
              </a:p>
            </p:txBody>
          </p:sp>
        </mc:Choice>
        <mc:Fallback xmlns=""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28FCA2BD-9FFB-764E-999D-66CD45EBC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370837"/>
                <a:ext cx="5798820" cy="1067087"/>
              </a:xfrm>
              <a:prstGeom prst="rect">
                <a:avLst/>
              </a:prstGeom>
              <a:blipFill>
                <a:blip r:embed="rId4"/>
                <a:stretch>
                  <a:fillRect l="-1751" t="-33333" b="-94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1">
            <a:extLst>
              <a:ext uri="{FF2B5EF4-FFF2-40B4-BE49-F238E27FC236}">
                <a16:creationId xmlns:a16="http://schemas.microsoft.com/office/drawing/2014/main" id="{31D5B04B-0A10-E844-B504-3D7E40171B21}"/>
              </a:ext>
            </a:extLst>
          </p:cNvPr>
          <p:cNvSpPr txBox="1"/>
          <p:nvPr/>
        </p:nvSpPr>
        <p:spPr>
          <a:xfrm>
            <a:off x="529733" y="2860776"/>
            <a:ext cx="312547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Microsoft Sans Serif"/>
                <a:cs typeface="Microsoft Sans Serif"/>
              </a:rPr>
              <a:t>2.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lang="ru-RU" sz="1600" spc="-10" dirty="0" err="1">
                <a:latin typeface="Microsoft Sans Serif"/>
                <a:cs typeface="Microsoft Sans Serif"/>
              </a:rPr>
              <a:t>Манхеттенское</a:t>
            </a:r>
            <a:r>
              <a:rPr lang="ru-RU" sz="1600" spc="-10" dirty="0">
                <a:latin typeface="Microsoft Sans Serif"/>
                <a:cs typeface="Microsoft Sans Serif"/>
              </a:rPr>
              <a:t> </a:t>
            </a:r>
            <a:r>
              <a:rPr lang="ru-RU" sz="1600" spc="-40" dirty="0">
                <a:latin typeface="Microsoft Sans Serif"/>
                <a:cs typeface="Microsoft Sans Serif"/>
              </a:rPr>
              <a:t>расстояние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13" name="object 12">
            <a:extLst>
              <a:ext uri="{FF2B5EF4-FFF2-40B4-BE49-F238E27FC236}">
                <a16:creationId xmlns:a16="http://schemas.microsoft.com/office/drawing/2014/main" id="{38E9710B-7038-7949-A2C3-9F18F7AF8A5F}"/>
              </a:ext>
            </a:extLst>
          </p:cNvPr>
          <p:cNvGrpSpPr>
            <a:grpSpLocks noChangeAspect="1"/>
          </p:cNvGrpSpPr>
          <p:nvPr/>
        </p:nvGrpSpPr>
        <p:grpSpPr>
          <a:xfrm>
            <a:off x="500550" y="3239743"/>
            <a:ext cx="1445632" cy="1260000"/>
            <a:chOff x="873252" y="4863084"/>
            <a:chExt cx="1745614" cy="1521460"/>
          </a:xfrm>
        </p:grpSpPr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BB868FFC-5682-9E43-B316-22E8CCE40E36}"/>
                </a:ext>
              </a:extLst>
            </p:cNvPr>
            <p:cNvSpPr/>
            <p:nvPr/>
          </p:nvSpPr>
          <p:spPr>
            <a:xfrm>
              <a:off x="873252" y="4863084"/>
              <a:ext cx="1745614" cy="1521460"/>
            </a:xfrm>
            <a:custGeom>
              <a:avLst/>
              <a:gdLst/>
              <a:ahLst/>
              <a:cxnLst/>
              <a:rect l="l" t="t" r="r" b="b"/>
              <a:pathLst>
                <a:path w="1745614" h="1521460">
                  <a:moveTo>
                    <a:pt x="1745615" y="1482852"/>
                  </a:moveTo>
                  <a:lnTo>
                    <a:pt x="1732915" y="1476502"/>
                  </a:lnTo>
                  <a:lnTo>
                    <a:pt x="1669415" y="1444752"/>
                  </a:lnTo>
                  <a:lnTo>
                    <a:pt x="1669415" y="1476502"/>
                  </a:lnTo>
                  <a:lnTo>
                    <a:pt x="44450" y="1476502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483563"/>
                  </a:lnTo>
                  <a:lnTo>
                    <a:pt x="38100" y="1483563"/>
                  </a:lnTo>
                  <a:lnTo>
                    <a:pt x="38100" y="1489202"/>
                  </a:lnTo>
                  <a:lnTo>
                    <a:pt x="1669415" y="1489202"/>
                  </a:lnTo>
                  <a:lnTo>
                    <a:pt x="1669415" y="1520952"/>
                  </a:lnTo>
                  <a:lnTo>
                    <a:pt x="1732915" y="1489202"/>
                  </a:lnTo>
                  <a:lnTo>
                    <a:pt x="1745615" y="1482852"/>
                  </a:lnTo>
                  <a:close/>
                </a:path>
              </a:pathLst>
            </a:custGeom>
            <a:solidFill>
              <a:srgbClr val="3E6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E8E5491-33E0-7D47-BECD-897D70081C2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0432" y="5954268"/>
              <a:ext cx="156971" cy="156972"/>
            </a:xfrm>
            <a:prstGeom prst="rect">
              <a:avLst/>
            </a:prstGeom>
          </p:spPr>
        </p:pic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89F1E258-59FA-0B42-A1E3-8F198EBD9AE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4832" y="5158740"/>
              <a:ext cx="156972" cy="156972"/>
            </a:xfrm>
            <a:prstGeom prst="rect">
              <a:avLst/>
            </a:prstGeom>
          </p:spPr>
        </p:pic>
        <p:pic>
          <p:nvPicPr>
            <p:cNvPr id="17" name="object 16">
              <a:extLst>
                <a:ext uri="{FF2B5EF4-FFF2-40B4-BE49-F238E27FC236}">
                  <a16:creationId xmlns:a16="http://schemas.microsoft.com/office/drawing/2014/main" id="{8B85C998-C926-3B4A-B62F-C46B3E21C09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36" y="5897880"/>
              <a:ext cx="999756" cy="310959"/>
            </a:xfrm>
            <a:prstGeom prst="rect">
              <a:avLst/>
            </a:prstGeom>
          </p:spPr>
        </p:pic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8722DF0E-ABD9-6441-BDEA-CE8E17F7C558}"/>
                </a:ext>
              </a:extLst>
            </p:cNvPr>
            <p:cNvSpPr/>
            <p:nvPr/>
          </p:nvSpPr>
          <p:spPr>
            <a:xfrm>
              <a:off x="1360170" y="5975604"/>
              <a:ext cx="803275" cy="114300"/>
            </a:xfrm>
            <a:custGeom>
              <a:avLst/>
              <a:gdLst/>
              <a:ahLst/>
              <a:cxnLst/>
              <a:rect l="l" t="t" r="r" b="b"/>
              <a:pathLst>
                <a:path w="803275" h="114300">
                  <a:moveTo>
                    <a:pt x="688975" y="0"/>
                  </a:moveTo>
                  <a:lnTo>
                    <a:pt x="688975" y="114300"/>
                  </a:lnTo>
                  <a:lnTo>
                    <a:pt x="765175" y="76200"/>
                  </a:lnTo>
                  <a:lnTo>
                    <a:pt x="708025" y="76200"/>
                  </a:lnTo>
                  <a:lnTo>
                    <a:pt x="708025" y="38100"/>
                  </a:lnTo>
                  <a:lnTo>
                    <a:pt x="765175" y="38100"/>
                  </a:lnTo>
                  <a:lnTo>
                    <a:pt x="688975" y="0"/>
                  </a:lnTo>
                  <a:close/>
                </a:path>
                <a:path w="803275" h="114300">
                  <a:moveTo>
                    <a:pt x="68897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688975" y="76200"/>
                  </a:lnTo>
                  <a:lnTo>
                    <a:pt x="688975" y="38100"/>
                  </a:lnTo>
                  <a:close/>
                </a:path>
                <a:path w="803275" h="114300">
                  <a:moveTo>
                    <a:pt x="765175" y="38100"/>
                  </a:moveTo>
                  <a:lnTo>
                    <a:pt x="708025" y="38100"/>
                  </a:lnTo>
                  <a:lnTo>
                    <a:pt x="708025" y="76200"/>
                  </a:lnTo>
                  <a:lnTo>
                    <a:pt x="765175" y="76200"/>
                  </a:lnTo>
                  <a:lnTo>
                    <a:pt x="803275" y="57150"/>
                  </a:lnTo>
                  <a:lnTo>
                    <a:pt x="765175" y="3810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919D496B-9D61-CC4F-BF2F-379CA4CA419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5584" y="5167884"/>
              <a:ext cx="310959" cy="885431"/>
            </a:xfrm>
            <a:prstGeom prst="rect">
              <a:avLst/>
            </a:prstGeom>
          </p:spPr>
        </p:pic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D1FF9449-5FA6-EC40-9DCE-62813AD6A676}"/>
                </a:ext>
              </a:extLst>
            </p:cNvPr>
            <p:cNvSpPr/>
            <p:nvPr/>
          </p:nvSpPr>
          <p:spPr>
            <a:xfrm>
              <a:off x="2106168" y="5302758"/>
              <a:ext cx="114300" cy="689610"/>
            </a:xfrm>
            <a:custGeom>
              <a:avLst/>
              <a:gdLst/>
              <a:ahLst/>
              <a:cxnLst/>
              <a:rect l="l" t="t" r="r" b="b"/>
              <a:pathLst>
                <a:path w="114300" h="689610">
                  <a:moveTo>
                    <a:pt x="76200" y="95249"/>
                  </a:moveTo>
                  <a:lnTo>
                    <a:pt x="38100" y="95249"/>
                  </a:lnTo>
                  <a:lnTo>
                    <a:pt x="38100" y="689127"/>
                  </a:lnTo>
                  <a:lnTo>
                    <a:pt x="76200" y="689127"/>
                  </a:lnTo>
                  <a:lnTo>
                    <a:pt x="76200" y="95249"/>
                  </a:lnTo>
                  <a:close/>
                </a:path>
                <a:path w="114300" h="689610">
                  <a:moveTo>
                    <a:pt x="57150" y="0"/>
                  </a:moveTo>
                  <a:lnTo>
                    <a:pt x="0" y="114299"/>
                  </a:lnTo>
                  <a:lnTo>
                    <a:pt x="38100" y="114299"/>
                  </a:lnTo>
                  <a:lnTo>
                    <a:pt x="38100" y="95249"/>
                  </a:lnTo>
                  <a:lnTo>
                    <a:pt x="104775" y="95249"/>
                  </a:lnTo>
                  <a:lnTo>
                    <a:pt x="57150" y="0"/>
                  </a:lnTo>
                  <a:close/>
                </a:path>
                <a:path w="114300" h="689610">
                  <a:moveTo>
                    <a:pt x="104775" y="95249"/>
                  </a:moveTo>
                  <a:lnTo>
                    <a:pt x="76200" y="95249"/>
                  </a:lnTo>
                  <a:lnTo>
                    <a:pt x="76200" y="114299"/>
                  </a:lnTo>
                  <a:lnTo>
                    <a:pt x="114300" y="114299"/>
                  </a:lnTo>
                  <a:lnTo>
                    <a:pt x="104775" y="95249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bject 10">
                <a:extLst>
                  <a:ext uri="{FF2B5EF4-FFF2-40B4-BE49-F238E27FC236}">
                    <a16:creationId xmlns:a16="http://schemas.microsoft.com/office/drawing/2014/main" id="{A1D9C44E-79B6-4245-92BE-A03E7F33D4B2}"/>
                  </a:ext>
                </a:extLst>
              </p:cNvPr>
              <p:cNvSpPr txBox="1"/>
              <p:nvPr/>
            </p:nvSpPr>
            <p:spPr>
              <a:xfrm>
                <a:off x="2480682" y="3355867"/>
                <a:ext cx="5798820" cy="817083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ru-RU" sz="1400" spc="-40" dirty="0">
                    <a:latin typeface="Microsoft Sans Serif"/>
                    <a:cs typeface="Microsoft Sans Serif"/>
                  </a:rPr>
                  <a:t>Для</a:t>
                </a:r>
                <a:r>
                  <a:rPr lang="ru-RU" sz="1400" spc="1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20" dirty="0">
                    <a:latin typeface="Microsoft Sans Serif"/>
                    <a:cs typeface="Microsoft Sans Serif"/>
                  </a:rPr>
                  <a:t>точек </a:t>
                </a:r>
                <a14:m>
                  <m:oMath xmlns:m="http://schemas.openxmlformats.org/officeDocument/2006/math">
                    <m:r>
                      <a:rPr lang="en-US" sz="1400" b="1" i="1" spc="-20" smtClean="0">
                        <a:latin typeface="Cambria Math" panose="02040503050406030204" pitchFamily="18" charset="0"/>
                        <a:cs typeface="Microsoft Sans Serif"/>
                      </a:rPr>
                      <m:t>𝒑</m:t>
                    </m:r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=(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1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,…, 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400" spc="-2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20" dirty="0">
                    <a:latin typeface="Microsoft Sans Serif"/>
                    <a:cs typeface="Microsoft Sans Serif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1400" b="1" i="1" spc="-20" smtClean="0">
                        <a:latin typeface="Cambria Math" panose="02040503050406030204" pitchFamily="18" charset="0"/>
                        <a:cs typeface="Microsoft Sans Serif"/>
                      </a:rPr>
                      <m:t>𝒒</m:t>
                    </m:r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=(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1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,…, 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40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dirty="0">
                    <a:latin typeface="Microsoft Sans Serif"/>
                    <a:cs typeface="Microsoft Sans Serif"/>
                  </a:rPr>
                  <a:t>длина </a:t>
                </a:r>
                <a:r>
                  <a:rPr lang="ru-RU" sz="1400" spc="-25" dirty="0">
                    <a:latin typeface="Microsoft Sans Serif"/>
                    <a:cs typeface="Microsoft Sans Serif"/>
                  </a:rPr>
                  <a:t>отрезка</a:t>
                </a:r>
                <a:r>
                  <a:rPr lang="ru-RU" sz="14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5" dirty="0">
                    <a:latin typeface="Microsoft Sans Serif"/>
                    <a:cs typeface="Microsoft Sans Serif"/>
                  </a:rPr>
                  <a:t>равна:</a:t>
                </a:r>
                <a:endParaRPr lang="en-US" sz="1400" spc="-5" dirty="0">
                  <a:latin typeface="Microsoft Sans Serif"/>
                  <a:cs typeface="Microsoft Sans Serif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,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𝒑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−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sz="1400" dirty="0">
                  <a:latin typeface="Microsoft Sans Serif"/>
                  <a:cs typeface="Microsoft Sans Serif"/>
                </a:endParaRPr>
              </a:p>
            </p:txBody>
          </p:sp>
        </mc:Choice>
        <mc:Fallback xmlns="">
          <p:sp>
            <p:nvSpPr>
              <p:cNvPr id="42" name="object 10">
                <a:extLst>
                  <a:ext uri="{FF2B5EF4-FFF2-40B4-BE49-F238E27FC236}">
                    <a16:creationId xmlns:a16="http://schemas.microsoft.com/office/drawing/2014/main" id="{A1D9C44E-79B6-4245-92BE-A03E7F33D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682" y="3355867"/>
                <a:ext cx="5798820" cy="817083"/>
              </a:xfrm>
              <a:prstGeom prst="rect">
                <a:avLst/>
              </a:prstGeom>
              <a:blipFill>
                <a:blip r:embed="rId8"/>
                <a:stretch>
                  <a:fillRect l="-1751" t="-58462" b="-13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611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10E0-1384-FB40-A86A-2B8E67A0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Манхеттенское</a:t>
            </a:r>
            <a:r>
              <a:rPr lang="ru-RU" dirty="0"/>
              <a:t> и Евклидово расстояние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7302E-23C9-A74B-B2B3-834FE4C7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9" y="1146276"/>
            <a:ext cx="4605909" cy="366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A84E23-62C5-7F4D-9202-FF6C43A922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" t="2006" r="1006" b="7370"/>
          <a:stretch/>
        </p:blipFill>
        <p:spPr>
          <a:xfrm>
            <a:off x="6096000" y="1997074"/>
            <a:ext cx="2547451" cy="1565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4D103A-EBDE-7440-989C-7CBD1F12C020}"/>
                  </a:ext>
                </a:extLst>
              </p:cNvPr>
              <p:cNvSpPr txBox="1"/>
              <p:nvPr/>
            </p:nvSpPr>
            <p:spPr>
              <a:xfrm>
                <a:off x="5382259" y="2610194"/>
                <a:ext cx="519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4D103A-EBDE-7440-989C-7CBD1F12C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259" y="2610194"/>
                <a:ext cx="51969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829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B42C-5751-5C4B-8300-047C71F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расстояния</a:t>
            </a:r>
            <a:endParaRPr lang="en-US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CC581A62-67B3-6341-A7DA-75841A561CE5}"/>
              </a:ext>
            </a:extLst>
          </p:cNvPr>
          <p:cNvSpPr txBox="1"/>
          <p:nvPr/>
        </p:nvSpPr>
        <p:spPr>
          <a:xfrm>
            <a:off x="495559" y="935963"/>
            <a:ext cx="302387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Microsoft Sans Serif"/>
                <a:cs typeface="Microsoft Sans Serif"/>
              </a:rPr>
              <a:t>3.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Расстояние Чебышева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22" name="object 8">
            <a:extLst>
              <a:ext uri="{FF2B5EF4-FFF2-40B4-BE49-F238E27FC236}">
                <a16:creationId xmlns:a16="http://schemas.microsoft.com/office/drawing/2014/main" id="{E76E0ABF-A104-2547-B231-B83F21B6CA39}"/>
              </a:ext>
            </a:extLst>
          </p:cNvPr>
          <p:cNvGrpSpPr>
            <a:grpSpLocks noChangeAspect="1"/>
          </p:cNvGrpSpPr>
          <p:nvPr/>
        </p:nvGrpSpPr>
        <p:grpSpPr>
          <a:xfrm>
            <a:off x="736736" y="1344396"/>
            <a:ext cx="1445632" cy="1260000"/>
            <a:chOff x="894588" y="1900427"/>
            <a:chExt cx="1745614" cy="1521460"/>
          </a:xfrm>
        </p:grpSpPr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9742F0B1-1C27-5746-9244-9C5FE88B9B19}"/>
                </a:ext>
              </a:extLst>
            </p:cNvPr>
            <p:cNvSpPr/>
            <p:nvPr/>
          </p:nvSpPr>
          <p:spPr>
            <a:xfrm>
              <a:off x="894588" y="1900427"/>
              <a:ext cx="1745614" cy="1521460"/>
            </a:xfrm>
            <a:custGeom>
              <a:avLst/>
              <a:gdLst/>
              <a:ahLst/>
              <a:cxnLst/>
              <a:rect l="l" t="t" r="r" b="b"/>
              <a:pathLst>
                <a:path w="1745614" h="1521460">
                  <a:moveTo>
                    <a:pt x="1745615" y="1482852"/>
                  </a:moveTo>
                  <a:lnTo>
                    <a:pt x="1732915" y="1476502"/>
                  </a:lnTo>
                  <a:lnTo>
                    <a:pt x="1669415" y="1444752"/>
                  </a:lnTo>
                  <a:lnTo>
                    <a:pt x="1669415" y="1476502"/>
                  </a:lnTo>
                  <a:lnTo>
                    <a:pt x="44450" y="1476502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483614"/>
                  </a:lnTo>
                  <a:lnTo>
                    <a:pt x="38100" y="1483614"/>
                  </a:lnTo>
                  <a:lnTo>
                    <a:pt x="38100" y="1489202"/>
                  </a:lnTo>
                  <a:lnTo>
                    <a:pt x="1669415" y="1489202"/>
                  </a:lnTo>
                  <a:lnTo>
                    <a:pt x="1669415" y="1520952"/>
                  </a:lnTo>
                  <a:lnTo>
                    <a:pt x="1732915" y="1489202"/>
                  </a:lnTo>
                  <a:lnTo>
                    <a:pt x="1745615" y="1482852"/>
                  </a:lnTo>
                  <a:close/>
                </a:path>
              </a:pathLst>
            </a:custGeom>
            <a:solidFill>
              <a:srgbClr val="3E6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10">
              <a:extLst>
                <a:ext uri="{FF2B5EF4-FFF2-40B4-BE49-F238E27FC236}">
                  <a16:creationId xmlns:a16="http://schemas.microsoft.com/office/drawing/2014/main" id="{C7B6D014-365D-0248-8262-B8BE3C3E686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1768" y="2993136"/>
              <a:ext cx="156972" cy="155447"/>
            </a:xfrm>
            <a:prstGeom prst="rect">
              <a:avLst/>
            </a:prstGeom>
          </p:spPr>
        </p:pic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77D31330-7A6F-F84A-ABB6-0C039F2BA65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6168" y="2197607"/>
              <a:ext cx="156972" cy="155447"/>
            </a:xfrm>
            <a:prstGeom prst="rect">
              <a:avLst/>
            </a:prstGeom>
          </p:spPr>
        </p:pic>
        <p:pic>
          <p:nvPicPr>
            <p:cNvPr id="26" name="object 12">
              <a:extLst>
                <a:ext uri="{FF2B5EF4-FFF2-40B4-BE49-F238E27FC236}">
                  <a16:creationId xmlns:a16="http://schemas.microsoft.com/office/drawing/2014/main" id="{8329D45F-CD0D-0E4A-B19E-9AA50453F48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9116" y="2935287"/>
              <a:ext cx="999756" cy="310959"/>
            </a:xfrm>
            <a:prstGeom prst="rect">
              <a:avLst/>
            </a:prstGeom>
          </p:spPr>
        </p:pic>
        <p:sp>
          <p:nvSpPr>
            <p:cNvPr id="27" name="object 13">
              <a:extLst>
                <a:ext uri="{FF2B5EF4-FFF2-40B4-BE49-F238E27FC236}">
                  <a16:creationId xmlns:a16="http://schemas.microsoft.com/office/drawing/2014/main" id="{D5FF39D8-7F27-334F-9904-FB4DBC51F143}"/>
                </a:ext>
              </a:extLst>
            </p:cNvPr>
            <p:cNvSpPr/>
            <p:nvPr/>
          </p:nvSpPr>
          <p:spPr>
            <a:xfrm>
              <a:off x="1352550" y="3012947"/>
              <a:ext cx="803275" cy="114300"/>
            </a:xfrm>
            <a:custGeom>
              <a:avLst/>
              <a:gdLst/>
              <a:ahLst/>
              <a:cxnLst/>
              <a:rect l="l" t="t" r="r" b="b"/>
              <a:pathLst>
                <a:path w="803275" h="114300">
                  <a:moveTo>
                    <a:pt x="688975" y="0"/>
                  </a:moveTo>
                  <a:lnTo>
                    <a:pt x="688975" y="114300"/>
                  </a:lnTo>
                  <a:lnTo>
                    <a:pt x="765175" y="76200"/>
                  </a:lnTo>
                  <a:lnTo>
                    <a:pt x="708025" y="76200"/>
                  </a:lnTo>
                  <a:lnTo>
                    <a:pt x="708025" y="38100"/>
                  </a:lnTo>
                  <a:lnTo>
                    <a:pt x="765175" y="38100"/>
                  </a:lnTo>
                  <a:lnTo>
                    <a:pt x="688975" y="0"/>
                  </a:lnTo>
                  <a:close/>
                </a:path>
                <a:path w="803275" h="114300">
                  <a:moveTo>
                    <a:pt x="68897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688975" y="76200"/>
                  </a:lnTo>
                  <a:lnTo>
                    <a:pt x="688975" y="38100"/>
                  </a:lnTo>
                  <a:close/>
                </a:path>
                <a:path w="803275" h="114300">
                  <a:moveTo>
                    <a:pt x="765175" y="38100"/>
                  </a:moveTo>
                  <a:lnTo>
                    <a:pt x="708025" y="38100"/>
                  </a:lnTo>
                  <a:lnTo>
                    <a:pt x="708025" y="76200"/>
                  </a:lnTo>
                  <a:lnTo>
                    <a:pt x="765175" y="76200"/>
                  </a:lnTo>
                  <a:lnTo>
                    <a:pt x="803275" y="57150"/>
                  </a:lnTo>
                  <a:lnTo>
                    <a:pt x="765175" y="3810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4">
              <a:extLst>
                <a:ext uri="{FF2B5EF4-FFF2-40B4-BE49-F238E27FC236}">
                  <a16:creationId xmlns:a16="http://schemas.microsoft.com/office/drawing/2014/main" id="{1654E715-BA51-4243-B33B-930801B84E51}"/>
                </a:ext>
              </a:extLst>
            </p:cNvPr>
            <p:cNvSpPr/>
            <p:nvPr/>
          </p:nvSpPr>
          <p:spPr>
            <a:xfrm>
              <a:off x="2183891" y="2339340"/>
              <a:ext cx="0" cy="1048385"/>
            </a:xfrm>
            <a:custGeom>
              <a:avLst/>
              <a:gdLst/>
              <a:ahLst/>
              <a:cxnLst/>
              <a:rect l="l" t="t" r="r" b="b"/>
              <a:pathLst>
                <a:path h="1048385">
                  <a:moveTo>
                    <a:pt x="0" y="0"/>
                  </a:moveTo>
                  <a:lnTo>
                    <a:pt x="0" y="1048004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20">
            <a:extLst>
              <a:ext uri="{FF2B5EF4-FFF2-40B4-BE49-F238E27FC236}">
                <a16:creationId xmlns:a16="http://schemas.microsoft.com/office/drawing/2014/main" id="{A32B22A8-E619-0144-85FE-87C3CBDA50D0}"/>
              </a:ext>
            </a:extLst>
          </p:cNvPr>
          <p:cNvSpPr txBox="1"/>
          <p:nvPr/>
        </p:nvSpPr>
        <p:spPr>
          <a:xfrm>
            <a:off x="495559" y="3058282"/>
            <a:ext cx="31076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600" spc="-5" dirty="0">
                <a:latin typeface="Microsoft Sans Serif"/>
                <a:cs typeface="Microsoft Sans Serif"/>
              </a:rPr>
              <a:t>4. Расстояние </a:t>
            </a:r>
            <a:r>
              <a:rPr lang="ru-RU" sz="1600" spc="-5" dirty="0" err="1">
                <a:latin typeface="Microsoft Sans Serif"/>
                <a:cs typeface="Microsoft Sans Serif"/>
              </a:rPr>
              <a:t>Минковского</a:t>
            </a:r>
            <a:endParaRPr sz="160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4BC3D3-32C0-D643-9054-9E0030C9313D}"/>
                  </a:ext>
                </a:extLst>
              </p:cNvPr>
              <p:cNvSpPr txBox="1"/>
              <p:nvPr/>
            </p:nvSpPr>
            <p:spPr>
              <a:xfrm>
                <a:off x="3180875" y="1595735"/>
                <a:ext cx="2765693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𝑐h𝑒𝑏𝑦𝑠h𝑒𝑣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4BC3D3-32C0-D643-9054-9E0030C93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875" y="1595735"/>
                <a:ext cx="2765693" cy="374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9A377E-6214-F34D-86BC-586C93B9E7D3}"/>
                  </a:ext>
                </a:extLst>
              </p:cNvPr>
              <p:cNvSpPr txBox="1"/>
              <p:nvPr/>
            </p:nvSpPr>
            <p:spPr>
              <a:xfrm>
                <a:off x="611272" y="3559892"/>
                <a:ext cx="2294538" cy="79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9A377E-6214-F34D-86BC-586C93B9E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72" y="3559892"/>
                <a:ext cx="2294538" cy="799193"/>
              </a:xfrm>
              <a:prstGeom prst="rect">
                <a:avLst/>
              </a:prstGeom>
              <a:blipFill>
                <a:blip r:embed="rId5"/>
                <a:stretch>
                  <a:fillRect t="-68750" b="-129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A7EDB8-9277-E847-B19A-B62F6F1D6FAC}"/>
                  </a:ext>
                </a:extLst>
              </p:cNvPr>
              <p:cNvSpPr txBox="1"/>
              <p:nvPr/>
            </p:nvSpPr>
            <p:spPr>
              <a:xfrm>
                <a:off x="3425011" y="3620421"/>
                <a:ext cx="289624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 </a:t>
                </a:r>
                <a:r>
                  <a:rPr lang="ru-RU" sz="1400" dirty="0"/>
                  <a:t> </a:t>
                </a:r>
                <a:r>
                  <a:rPr lang="en-US" sz="1400" dirty="0"/>
                  <a:t>– </a:t>
                </a:r>
                <a:r>
                  <a:rPr lang="ru-RU" sz="1400" dirty="0" err="1"/>
                  <a:t>Манхеттенское</a:t>
                </a:r>
                <a:r>
                  <a:rPr lang="ru-RU" sz="1400" dirty="0"/>
                  <a:t> рас</a:t>
                </a:r>
                <a:r>
                  <a:rPr lang="en-US" sz="1400" dirty="0"/>
                  <a:t>c</a:t>
                </a:r>
                <a:r>
                  <a:rPr lang="ru-RU" sz="1400" dirty="0" err="1"/>
                  <a:t>тояние</a:t>
                </a:r>
                <a:endParaRPr lang="ru-RU" sz="1400" dirty="0"/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dirty="0"/>
                  <a:t> </a:t>
                </a:r>
                <a:r>
                  <a:rPr lang="ru-RU" sz="1400" dirty="0"/>
                  <a:t> </a:t>
                </a:r>
                <a:r>
                  <a:rPr lang="en-US" sz="1400" dirty="0"/>
                  <a:t>– </a:t>
                </a:r>
                <a:r>
                  <a:rPr lang="ru-RU" sz="1400" dirty="0"/>
                  <a:t>Евклидово расстояние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1400" dirty="0"/>
                  <a:t> – </a:t>
                </a:r>
                <a:r>
                  <a:rPr lang="ru-RU" sz="1400" dirty="0"/>
                  <a:t>Расстояние Чебышева</a:t>
                </a:r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A7EDB8-9277-E847-B19A-B62F6F1D6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11" y="3620421"/>
                <a:ext cx="2896242" cy="738664"/>
              </a:xfrm>
              <a:prstGeom prst="rect">
                <a:avLst/>
              </a:prstGeom>
              <a:blipFill>
                <a:blip r:embed="rId6"/>
                <a:stretch>
                  <a:fillRect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719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Professional</a:t>
            </a:r>
            <a:br>
              <a:rPr lang="en-US" dirty="0"/>
            </a:br>
            <a:r>
              <a:rPr lang="en-US" sz="3200" b="1" dirty="0">
                <a:latin typeface="Roboto"/>
                <a:ea typeface="Roboto"/>
                <a:cs typeface="Roboto"/>
                <a:sym typeface="Roboto"/>
              </a:rPr>
              <a:t>EDA, cross-validation, </a:t>
            </a:r>
            <a:r>
              <a:rPr lang="ru-RU" sz="3200" b="1" dirty="0">
                <a:latin typeface="Roboto"/>
                <a:ea typeface="Roboto"/>
                <a:cs typeface="Roboto"/>
                <a:sym typeface="Roboto"/>
              </a:rPr>
              <a:t>метрики качества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</a:t>
            </a:r>
            <a:endParaRPr lang="en-US"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B42C-5751-5C4B-8300-047C71F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расстояния</a:t>
            </a:r>
            <a:endParaRPr lang="en-US" dirty="0"/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A32B22A8-E619-0144-85FE-87C3CBDA50D0}"/>
              </a:ext>
            </a:extLst>
          </p:cNvPr>
          <p:cNvSpPr txBox="1"/>
          <p:nvPr/>
        </p:nvSpPr>
        <p:spPr>
          <a:xfrm>
            <a:off x="470887" y="1239224"/>
            <a:ext cx="479714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600" spc="-5" dirty="0">
                <a:latin typeface="Microsoft Sans Serif"/>
                <a:cs typeface="Microsoft Sans Serif"/>
              </a:rPr>
              <a:t>5</a:t>
            </a:r>
            <a:r>
              <a:rPr sz="1600" spc="-5" dirty="0">
                <a:latin typeface="Microsoft Sans Serif"/>
                <a:cs typeface="Microsoft Sans Serif"/>
              </a:rPr>
              <a:t>. </a:t>
            </a:r>
            <a:r>
              <a:rPr sz="1600" spc="-20" dirty="0" err="1">
                <a:latin typeface="Microsoft Sans Serif"/>
                <a:cs typeface="Microsoft Sans Serif"/>
              </a:rPr>
              <a:t>Косинусное</a:t>
            </a:r>
            <a:r>
              <a:rPr lang="en-US" sz="1600" spc="-20" dirty="0">
                <a:latin typeface="Microsoft Sans Serif"/>
                <a:cs typeface="Microsoft Sans Serif"/>
              </a:rPr>
              <a:t> </a:t>
            </a:r>
            <a:r>
              <a:rPr lang="ru-RU" sz="1600" spc="-20" dirty="0">
                <a:latin typeface="Microsoft Sans Serif"/>
                <a:cs typeface="Microsoft Sans Serif"/>
              </a:rPr>
              <a:t>сходство и косинусное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расстояние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31" name="object 21">
            <a:extLst>
              <a:ext uri="{FF2B5EF4-FFF2-40B4-BE49-F238E27FC236}">
                <a16:creationId xmlns:a16="http://schemas.microsoft.com/office/drawing/2014/main" id="{F3DDCF51-A974-8E47-AB75-ECD3FBE302DD}"/>
              </a:ext>
            </a:extLst>
          </p:cNvPr>
          <p:cNvGrpSpPr>
            <a:grpSpLocks noChangeAspect="1"/>
          </p:cNvGrpSpPr>
          <p:nvPr/>
        </p:nvGrpSpPr>
        <p:grpSpPr>
          <a:xfrm>
            <a:off x="705398" y="1733550"/>
            <a:ext cx="1444430" cy="1260000"/>
            <a:chOff x="8278368" y="2688335"/>
            <a:chExt cx="1745614" cy="1522730"/>
          </a:xfrm>
        </p:grpSpPr>
        <p:sp>
          <p:nvSpPr>
            <p:cNvPr id="32" name="object 22">
              <a:extLst>
                <a:ext uri="{FF2B5EF4-FFF2-40B4-BE49-F238E27FC236}">
                  <a16:creationId xmlns:a16="http://schemas.microsoft.com/office/drawing/2014/main" id="{0AE582C4-B5A2-B541-8201-66BFDB99FA5B}"/>
                </a:ext>
              </a:extLst>
            </p:cNvPr>
            <p:cNvSpPr/>
            <p:nvPr/>
          </p:nvSpPr>
          <p:spPr>
            <a:xfrm>
              <a:off x="8278368" y="2688335"/>
              <a:ext cx="1745614" cy="1522730"/>
            </a:xfrm>
            <a:custGeom>
              <a:avLst/>
              <a:gdLst/>
              <a:ahLst/>
              <a:cxnLst/>
              <a:rect l="l" t="t" r="r" b="b"/>
              <a:pathLst>
                <a:path w="1745615" h="1522729">
                  <a:moveTo>
                    <a:pt x="1745615" y="1484376"/>
                  </a:moveTo>
                  <a:lnTo>
                    <a:pt x="1732915" y="1478026"/>
                  </a:lnTo>
                  <a:lnTo>
                    <a:pt x="1669415" y="1446276"/>
                  </a:lnTo>
                  <a:lnTo>
                    <a:pt x="1669415" y="1478026"/>
                  </a:lnTo>
                  <a:lnTo>
                    <a:pt x="44450" y="1478026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483614"/>
                  </a:lnTo>
                  <a:lnTo>
                    <a:pt x="38100" y="1483614"/>
                  </a:lnTo>
                  <a:lnTo>
                    <a:pt x="38100" y="1490726"/>
                  </a:lnTo>
                  <a:lnTo>
                    <a:pt x="1669415" y="1490726"/>
                  </a:lnTo>
                  <a:lnTo>
                    <a:pt x="1669415" y="1522476"/>
                  </a:lnTo>
                  <a:lnTo>
                    <a:pt x="1732915" y="1490726"/>
                  </a:lnTo>
                  <a:lnTo>
                    <a:pt x="1745615" y="1484376"/>
                  </a:lnTo>
                  <a:close/>
                </a:path>
              </a:pathLst>
            </a:custGeom>
            <a:solidFill>
              <a:srgbClr val="3E6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23">
              <a:extLst>
                <a:ext uri="{FF2B5EF4-FFF2-40B4-BE49-F238E27FC236}">
                  <a16:creationId xmlns:a16="http://schemas.microsoft.com/office/drawing/2014/main" id="{E129EE4C-1A27-0D48-9CE0-2BF63C1EDCC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8156" y="2865119"/>
              <a:ext cx="156972" cy="156971"/>
            </a:xfrm>
            <a:prstGeom prst="rect">
              <a:avLst/>
            </a:prstGeom>
          </p:spPr>
        </p:pic>
        <p:pic>
          <p:nvPicPr>
            <p:cNvPr id="34" name="object 24">
              <a:extLst>
                <a:ext uri="{FF2B5EF4-FFF2-40B4-BE49-F238E27FC236}">
                  <a16:creationId xmlns:a16="http://schemas.microsoft.com/office/drawing/2014/main" id="{AA53D72E-44F0-974E-B663-9B8AAED0D79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9176" y="3589019"/>
              <a:ext cx="156972" cy="156971"/>
            </a:xfrm>
            <a:prstGeom prst="rect">
              <a:avLst/>
            </a:prstGeom>
          </p:spPr>
        </p:pic>
        <p:sp>
          <p:nvSpPr>
            <p:cNvPr id="35" name="object 25">
              <a:extLst>
                <a:ext uri="{FF2B5EF4-FFF2-40B4-BE49-F238E27FC236}">
                  <a16:creationId xmlns:a16="http://schemas.microsoft.com/office/drawing/2014/main" id="{9AD83D80-B055-1141-9298-36CF85BDAB17}"/>
                </a:ext>
              </a:extLst>
            </p:cNvPr>
            <p:cNvSpPr/>
            <p:nvPr/>
          </p:nvSpPr>
          <p:spPr>
            <a:xfrm>
              <a:off x="8316468" y="2988563"/>
              <a:ext cx="1124585" cy="1184275"/>
            </a:xfrm>
            <a:custGeom>
              <a:avLst/>
              <a:gdLst/>
              <a:ahLst/>
              <a:cxnLst/>
              <a:rect l="l" t="t" r="r" b="b"/>
              <a:pathLst>
                <a:path w="1124584" h="1184275">
                  <a:moveTo>
                    <a:pt x="0" y="1183259"/>
                  </a:moveTo>
                  <a:lnTo>
                    <a:pt x="582676" y="0"/>
                  </a:lnTo>
                </a:path>
                <a:path w="1124584" h="1184275">
                  <a:moveTo>
                    <a:pt x="0" y="1184148"/>
                  </a:moveTo>
                  <a:lnTo>
                    <a:pt x="1124077" y="725424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6">
              <a:extLst>
                <a:ext uri="{FF2B5EF4-FFF2-40B4-BE49-F238E27FC236}">
                  <a16:creationId xmlns:a16="http://schemas.microsoft.com/office/drawing/2014/main" id="{42B59816-8311-654C-897B-BB50BFCF71E5}"/>
                </a:ext>
              </a:extLst>
            </p:cNvPr>
            <p:cNvSpPr/>
            <p:nvPr/>
          </p:nvSpPr>
          <p:spPr>
            <a:xfrm>
              <a:off x="8713216" y="3343655"/>
              <a:ext cx="510540" cy="467359"/>
            </a:xfrm>
            <a:custGeom>
              <a:avLst/>
              <a:gdLst/>
              <a:ahLst/>
              <a:cxnLst/>
              <a:rect l="l" t="t" r="r" b="b"/>
              <a:pathLst>
                <a:path w="510540" h="467360">
                  <a:moveTo>
                    <a:pt x="409701" y="361315"/>
                  </a:moveTo>
                  <a:lnTo>
                    <a:pt x="405129" y="364236"/>
                  </a:lnTo>
                  <a:lnTo>
                    <a:pt x="400430" y="367030"/>
                  </a:lnTo>
                  <a:lnTo>
                    <a:pt x="399033" y="373126"/>
                  </a:lnTo>
                  <a:lnTo>
                    <a:pt x="457453" y="467106"/>
                  </a:lnTo>
                  <a:lnTo>
                    <a:pt x="467995" y="447802"/>
                  </a:lnTo>
                  <a:lnTo>
                    <a:pt x="447039" y="447802"/>
                  </a:lnTo>
                  <a:lnTo>
                    <a:pt x="446912" y="444246"/>
                  </a:lnTo>
                  <a:lnTo>
                    <a:pt x="445261" y="421640"/>
                  </a:lnTo>
                  <a:lnTo>
                    <a:pt x="443351" y="406939"/>
                  </a:lnTo>
                  <a:lnTo>
                    <a:pt x="415798" y="362712"/>
                  </a:lnTo>
                  <a:lnTo>
                    <a:pt x="409701" y="361315"/>
                  </a:lnTo>
                  <a:close/>
                </a:path>
                <a:path w="510540" h="467360">
                  <a:moveTo>
                    <a:pt x="443351" y="406939"/>
                  </a:moveTo>
                  <a:lnTo>
                    <a:pt x="445261" y="421640"/>
                  </a:lnTo>
                  <a:lnTo>
                    <a:pt x="446912" y="444246"/>
                  </a:lnTo>
                  <a:lnTo>
                    <a:pt x="447039" y="447802"/>
                  </a:lnTo>
                  <a:lnTo>
                    <a:pt x="466851" y="447167"/>
                  </a:lnTo>
                  <a:lnTo>
                    <a:pt x="466715" y="442722"/>
                  </a:lnTo>
                  <a:lnTo>
                    <a:pt x="448182" y="442722"/>
                  </a:lnTo>
                  <a:lnTo>
                    <a:pt x="456344" y="427795"/>
                  </a:lnTo>
                  <a:lnTo>
                    <a:pt x="443351" y="406939"/>
                  </a:lnTo>
                  <a:close/>
                </a:path>
                <a:path w="510540" h="467360">
                  <a:moveTo>
                    <a:pt x="499109" y="358775"/>
                  </a:moveTo>
                  <a:lnTo>
                    <a:pt x="493140" y="360553"/>
                  </a:lnTo>
                  <a:lnTo>
                    <a:pt x="490474" y="365379"/>
                  </a:lnTo>
                  <a:lnTo>
                    <a:pt x="464205" y="413418"/>
                  </a:lnTo>
                  <a:lnTo>
                    <a:pt x="464947" y="419100"/>
                  </a:lnTo>
                  <a:lnTo>
                    <a:pt x="466725" y="442849"/>
                  </a:lnTo>
                  <a:lnTo>
                    <a:pt x="466851" y="447167"/>
                  </a:lnTo>
                  <a:lnTo>
                    <a:pt x="447039" y="447802"/>
                  </a:lnTo>
                  <a:lnTo>
                    <a:pt x="467995" y="447802"/>
                  </a:lnTo>
                  <a:lnTo>
                    <a:pt x="507873" y="374777"/>
                  </a:lnTo>
                  <a:lnTo>
                    <a:pt x="510539" y="370078"/>
                  </a:lnTo>
                  <a:lnTo>
                    <a:pt x="508761" y="363982"/>
                  </a:lnTo>
                  <a:lnTo>
                    <a:pt x="503935" y="361315"/>
                  </a:lnTo>
                  <a:lnTo>
                    <a:pt x="499109" y="358775"/>
                  </a:lnTo>
                  <a:close/>
                </a:path>
                <a:path w="510540" h="467360">
                  <a:moveTo>
                    <a:pt x="456344" y="427795"/>
                  </a:moveTo>
                  <a:lnTo>
                    <a:pt x="448182" y="442722"/>
                  </a:lnTo>
                  <a:lnTo>
                    <a:pt x="465327" y="442214"/>
                  </a:lnTo>
                  <a:lnTo>
                    <a:pt x="456344" y="427795"/>
                  </a:lnTo>
                  <a:close/>
                </a:path>
                <a:path w="510540" h="467360">
                  <a:moveTo>
                    <a:pt x="464205" y="413418"/>
                  </a:moveTo>
                  <a:lnTo>
                    <a:pt x="456344" y="427795"/>
                  </a:lnTo>
                  <a:lnTo>
                    <a:pt x="465327" y="442214"/>
                  </a:lnTo>
                  <a:lnTo>
                    <a:pt x="448182" y="442722"/>
                  </a:lnTo>
                  <a:lnTo>
                    <a:pt x="466715" y="442722"/>
                  </a:lnTo>
                  <a:lnTo>
                    <a:pt x="464947" y="419100"/>
                  </a:lnTo>
                  <a:lnTo>
                    <a:pt x="464205" y="413418"/>
                  </a:lnTo>
                  <a:close/>
                </a:path>
                <a:path w="510540" h="467360">
                  <a:moveTo>
                    <a:pt x="507" y="0"/>
                  </a:moveTo>
                  <a:lnTo>
                    <a:pt x="0" y="19812"/>
                  </a:lnTo>
                  <a:lnTo>
                    <a:pt x="23494" y="20320"/>
                  </a:lnTo>
                  <a:lnTo>
                    <a:pt x="46227" y="22225"/>
                  </a:lnTo>
                  <a:lnTo>
                    <a:pt x="90550" y="28956"/>
                  </a:lnTo>
                  <a:lnTo>
                    <a:pt x="133476" y="40005"/>
                  </a:lnTo>
                  <a:lnTo>
                    <a:pt x="174498" y="54991"/>
                  </a:lnTo>
                  <a:lnTo>
                    <a:pt x="213613" y="73914"/>
                  </a:lnTo>
                  <a:lnTo>
                    <a:pt x="250570" y="96393"/>
                  </a:lnTo>
                  <a:lnTo>
                    <a:pt x="284987" y="122047"/>
                  </a:lnTo>
                  <a:lnTo>
                    <a:pt x="316737" y="151003"/>
                  </a:lnTo>
                  <a:lnTo>
                    <a:pt x="345566" y="182753"/>
                  </a:lnTo>
                  <a:lnTo>
                    <a:pt x="371220" y="217170"/>
                  </a:lnTo>
                  <a:lnTo>
                    <a:pt x="393700" y="254127"/>
                  </a:lnTo>
                  <a:lnTo>
                    <a:pt x="412495" y="293116"/>
                  </a:lnTo>
                  <a:lnTo>
                    <a:pt x="427481" y="334264"/>
                  </a:lnTo>
                  <a:lnTo>
                    <a:pt x="438403" y="377063"/>
                  </a:lnTo>
                  <a:lnTo>
                    <a:pt x="443351" y="406939"/>
                  </a:lnTo>
                  <a:lnTo>
                    <a:pt x="456344" y="427795"/>
                  </a:lnTo>
                  <a:lnTo>
                    <a:pt x="464205" y="413418"/>
                  </a:lnTo>
                  <a:lnTo>
                    <a:pt x="461899" y="395732"/>
                  </a:lnTo>
                  <a:lnTo>
                    <a:pt x="457834" y="372745"/>
                  </a:lnTo>
                  <a:lnTo>
                    <a:pt x="446277" y="327914"/>
                  </a:lnTo>
                  <a:lnTo>
                    <a:pt x="430529" y="284988"/>
                  </a:lnTo>
                  <a:lnTo>
                    <a:pt x="410844" y="244221"/>
                  </a:lnTo>
                  <a:lnTo>
                    <a:pt x="387476" y="205740"/>
                  </a:lnTo>
                  <a:lnTo>
                    <a:pt x="360552" y="169799"/>
                  </a:lnTo>
                  <a:lnTo>
                    <a:pt x="330326" y="136652"/>
                  </a:lnTo>
                  <a:lnTo>
                    <a:pt x="297179" y="106553"/>
                  </a:lnTo>
                  <a:lnTo>
                    <a:pt x="261238" y="79629"/>
                  </a:lnTo>
                  <a:lnTo>
                    <a:pt x="222757" y="56261"/>
                  </a:lnTo>
                  <a:lnTo>
                    <a:pt x="181863" y="36576"/>
                  </a:lnTo>
                  <a:lnTo>
                    <a:pt x="138937" y="20955"/>
                  </a:lnTo>
                  <a:lnTo>
                    <a:pt x="94106" y="9525"/>
                  </a:lnTo>
                  <a:lnTo>
                    <a:pt x="47751" y="2413"/>
                  </a:lnTo>
                  <a:lnTo>
                    <a:pt x="24002" y="635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9A377E-6214-F34D-86BC-586C93B9E7D3}"/>
                  </a:ext>
                </a:extLst>
              </p:cNvPr>
              <p:cNvSpPr txBox="1"/>
              <p:nvPr/>
            </p:nvSpPr>
            <p:spPr>
              <a:xfrm>
                <a:off x="3015460" y="2030137"/>
                <a:ext cx="4797147" cy="1036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0" smtClean="0">
                          <a:latin typeface="Cambria Math" panose="02040503050406030204" pitchFamily="18" charset="0"/>
                        </a:rPr>
                        <m:t>𝐬𝐢𝐦𝐢𝐥𝐚𝐫𝐢𝐭𝐲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ru-RU" sz="1400" dirty="0"/>
              </a:p>
              <a:p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𝐝𝐢𝐬𝐭𝐚𝐧𝐜𝐞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=1−</m:t>
                          </m:r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𝐬𝐢𝐦𝐢𝐥𝐚𝐫𝐢𝐭𝐲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9A377E-6214-F34D-86BC-586C93B9E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460" y="2030137"/>
                <a:ext cx="4797147" cy="1036117"/>
              </a:xfrm>
              <a:prstGeom prst="rect">
                <a:avLst/>
              </a:prstGeom>
              <a:blipFill>
                <a:blip r:embed="rId3"/>
                <a:stretch>
                  <a:fillRect t="-32530" b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D603DEB-BB0F-FE46-AA83-6EE97BAE2DC9}"/>
              </a:ext>
            </a:extLst>
          </p:cNvPr>
          <p:cNvSpPr txBox="1"/>
          <p:nvPr/>
        </p:nvSpPr>
        <p:spPr>
          <a:xfrm>
            <a:off x="736924" y="3714750"/>
            <a:ext cx="8254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Косинусное расстояние используется для определения схожести векторов в </a:t>
            </a:r>
            <a:br>
              <a:rPr lang="ru-RU" dirty="0"/>
            </a:br>
            <a:r>
              <a:rPr lang="en-US" dirty="0"/>
              <a:t>n-</a:t>
            </a:r>
            <a:r>
              <a:rPr lang="ru-RU" dirty="0"/>
              <a:t>мерном пространстве. Одна из самых часто используемых метрик в </a:t>
            </a:r>
            <a:r>
              <a:rPr lang="en-US" dirty="0"/>
              <a:t>NLP.</a:t>
            </a:r>
          </a:p>
        </p:txBody>
      </p:sp>
    </p:spTree>
    <p:extLst>
      <p:ext uri="{BB962C8B-B14F-4D97-AF65-F5344CB8AC3E}">
        <p14:creationId xmlns:p14="http://schemas.microsoft.com/office/powerpoint/2010/main" val="1761987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B42C-5751-5C4B-8300-047C71F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Проклятие размерности</a:t>
            </a:r>
            <a:endParaRPr lang="en-US" dirty="0"/>
          </a:p>
        </p:txBody>
      </p:sp>
      <p:grpSp>
        <p:nvGrpSpPr>
          <p:cNvPr id="20" name="object 5">
            <a:extLst>
              <a:ext uri="{FF2B5EF4-FFF2-40B4-BE49-F238E27FC236}">
                <a16:creationId xmlns:a16="http://schemas.microsoft.com/office/drawing/2014/main" id="{EAFC9B6B-7375-6646-965E-356549088592}"/>
              </a:ext>
            </a:extLst>
          </p:cNvPr>
          <p:cNvGrpSpPr>
            <a:grpSpLocks noChangeAspect="1"/>
          </p:cNvGrpSpPr>
          <p:nvPr/>
        </p:nvGrpSpPr>
        <p:grpSpPr>
          <a:xfrm>
            <a:off x="749125" y="1657350"/>
            <a:ext cx="7645749" cy="2612390"/>
            <a:chOff x="1493519" y="1950720"/>
            <a:chExt cx="9206865" cy="3145790"/>
          </a:xfrm>
        </p:grpSpPr>
        <p:pic>
          <p:nvPicPr>
            <p:cNvPr id="29" name="object 6">
              <a:extLst>
                <a:ext uri="{FF2B5EF4-FFF2-40B4-BE49-F238E27FC236}">
                  <a16:creationId xmlns:a16="http://schemas.microsoft.com/office/drawing/2014/main" id="{32D36310-CEAB-714D-AB73-2D2FF97D9A6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4152" y="1950720"/>
              <a:ext cx="3265932" cy="3145535"/>
            </a:xfrm>
            <a:prstGeom prst="rect">
              <a:avLst/>
            </a:prstGeom>
          </p:spPr>
        </p:pic>
        <p:pic>
          <p:nvPicPr>
            <p:cNvPr id="37" name="object 7">
              <a:extLst>
                <a:ext uri="{FF2B5EF4-FFF2-40B4-BE49-F238E27FC236}">
                  <a16:creationId xmlns:a16="http://schemas.microsoft.com/office/drawing/2014/main" id="{30A342C1-A5D3-784B-B56B-0881E724C54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3519" y="1950720"/>
              <a:ext cx="2845308" cy="3145535"/>
            </a:xfrm>
            <a:prstGeom prst="rect">
              <a:avLst/>
            </a:prstGeom>
          </p:spPr>
        </p:pic>
        <p:pic>
          <p:nvPicPr>
            <p:cNvPr id="38" name="object 8">
              <a:extLst>
                <a:ext uri="{FF2B5EF4-FFF2-40B4-BE49-F238E27FC236}">
                  <a16:creationId xmlns:a16="http://schemas.microsoft.com/office/drawing/2014/main" id="{B7767F03-FA44-0942-A82B-78F42117C18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7119" y="1950720"/>
              <a:ext cx="3262883" cy="3145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5769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20644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Метрики качества</a:t>
            </a:r>
          </a:p>
        </p:txBody>
      </p:sp>
    </p:spTree>
    <p:extLst>
      <p:ext uri="{BB962C8B-B14F-4D97-AF65-F5344CB8AC3E}">
        <p14:creationId xmlns:p14="http://schemas.microsoft.com/office/powerpoint/2010/main" val="2575324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638231-D78E-9046-971E-9007915E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Матрица ошибок</a:t>
            </a:r>
            <a:endParaRPr lang="en-US" dirty="0"/>
          </a:p>
        </p:txBody>
      </p:sp>
      <p:pic>
        <p:nvPicPr>
          <p:cNvPr id="8" name="object 11">
            <a:extLst>
              <a:ext uri="{FF2B5EF4-FFF2-40B4-BE49-F238E27FC236}">
                <a16:creationId xmlns:a16="http://schemas.microsoft.com/office/drawing/2014/main" id="{934FF674-6B30-B14F-9F00-B867F2201FC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5083" y="742950"/>
            <a:ext cx="2226067" cy="1905000"/>
          </a:xfrm>
          <a:prstGeom prst="rect">
            <a:avLst/>
          </a:prstGeom>
        </p:spPr>
      </p:pic>
      <p:pic>
        <p:nvPicPr>
          <p:cNvPr id="11" name="object 14">
            <a:extLst>
              <a:ext uri="{FF2B5EF4-FFF2-40B4-BE49-F238E27FC236}">
                <a16:creationId xmlns:a16="http://schemas.microsoft.com/office/drawing/2014/main" id="{220016B4-8D4F-B34D-8B25-0420BB91458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" y="3257550"/>
            <a:ext cx="2209800" cy="1752600"/>
          </a:xfrm>
          <a:prstGeom prst="rect">
            <a:avLst/>
          </a:prstGeom>
        </p:spPr>
      </p:pic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424A88BB-6FCC-C147-8D5E-0183FFF0A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869416"/>
              </p:ext>
            </p:extLst>
          </p:nvPr>
        </p:nvGraphicFramePr>
        <p:xfrm>
          <a:off x="2438400" y="1499229"/>
          <a:ext cx="2895600" cy="2155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39585203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71020910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01726936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176002476"/>
                    </a:ext>
                  </a:extLst>
                </a:gridCol>
              </a:tblGrid>
              <a:tr h="5388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 values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392765"/>
                  </a:ext>
                </a:extLst>
              </a:tr>
              <a:tr h="538861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values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Positive (1)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Negative (0)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982192"/>
                  </a:ext>
                </a:extLst>
              </a:tr>
              <a:tr h="5388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Positive (1)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222477"/>
                  </a:ext>
                </a:extLst>
              </a:tr>
              <a:tr h="5388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Negative (0)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80987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A61E68-C2D8-9747-A4E4-E6922D93F78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105400" y="1695450"/>
            <a:ext cx="1689683" cy="11049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DCC257-5A46-6E4D-9E20-A50DF8D4C473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286000" y="3486150"/>
            <a:ext cx="1828800" cy="647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77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0242-F671-F446-9CD5-9848AF30C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</a:t>
            </a:r>
            <a:endParaRPr lang="en-US" dirty="0"/>
          </a:p>
        </p:txBody>
      </p:sp>
      <p:pic>
        <p:nvPicPr>
          <p:cNvPr id="14" name="object 14">
            <a:extLst>
              <a:ext uri="{FF2B5EF4-FFF2-40B4-BE49-F238E27FC236}">
                <a16:creationId xmlns:a16="http://schemas.microsoft.com/office/drawing/2014/main" id="{C97A77A7-292C-514B-AF47-CF7EC70722D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488504"/>
            <a:ext cx="2598559" cy="1425702"/>
          </a:xfrm>
          <a:prstGeom prst="rect">
            <a:avLst/>
          </a:prstGeom>
        </p:spPr>
      </p:pic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653399DE-394B-8049-ACCA-9C21DC3FB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645249"/>
              </p:ext>
            </p:extLst>
          </p:nvPr>
        </p:nvGraphicFramePr>
        <p:xfrm>
          <a:off x="304800" y="1178307"/>
          <a:ext cx="2465184" cy="1825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6296">
                  <a:extLst>
                    <a:ext uri="{9D8B030D-6E8A-4147-A177-3AD203B41FA5}">
                      <a16:colId xmlns:a16="http://schemas.microsoft.com/office/drawing/2014/main" val="395852037"/>
                    </a:ext>
                  </a:extLst>
                </a:gridCol>
                <a:gridCol w="616296">
                  <a:extLst>
                    <a:ext uri="{9D8B030D-6E8A-4147-A177-3AD203B41FA5}">
                      <a16:colId xmlns:a16="http://schemas.microsoft.com/office/drawing/2014/main" val="710209108"/>
                    </a:ext>
                  </a:extLst>
                </a:gridCol>
                <a:gridCol w="616296">
                  <a:extLst>
                    <a:ext uri="{9D8B030D-6E8A-4147-A177-3AD203B41FA5}">
                      <a16:colId xmlns:a16="http://schemas.microsoft.com/office/drawing/2014/main" val="3017269362"/>
                    </a:ext>
                  </a:extLst>
                </a:gridCol>
                <a:gridCol w="616296">
                  <a:extLst>
                    <a:ext uri="{9D8B030D-6E8A-4147-A177-3AD203B41FA5}">
                      <a16:colId xmlns:a16="http://schemas.microsoft.com/office/drawing/2014/main" val="3176002476"/>
                    </a:ext>
                  </a:extLst>
                </a:gridCol>
              </a:tblGrid>
              <a:tr h="45627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 values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392765"/>
                  </a:ext>
                </a:extLst>
              </a:tr>
              <a:tr h="456278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values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Positive (1)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Negative (0)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982192"/>
                  </a:ext>
                </a:extLst>
              </a:tr>
              <a:tr h="45627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Positive (1)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222477"/>
                  </a:ext>
                </a:extLst>
              </a:tr>
              <a:tr h="45627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Negative (0)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80987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2D147A8-2B03-4B43-9032-0A2003C58008}"/>
              </a:ext>
            </a:extLst>
          </p:cNvPr>
          <p:cNvSpPr/>
          <p:nvPr/>
        </p:nvSpPr>
        <p:spPr>
          <a:xfrm>
            <a:off x="1447800" y="2038350"/>
            <a:ext cx="1455559" cy="533400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E3B77F-703F-3547-B70E-B39DF333C8BD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>
            <a:off x="2903359" y="2305050"/>
            <a:ext cx="518612" cy="27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963F5E6-7CFC-7441-A3DF-DD928894A4E3}"/>
              </a:ext>
            </a:extLst>
          </p:cNvPr>
          <p:cNvSpPr/>
          <p:nvPr/>
        </p:nvSpPr>
        <p:spPr>
          <a:xfrm>
            <a:off x="1447800" y="2038350"/>
            <a:ext cx="7620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7CD4F5E6-F6CB-3E4B-98B8-9EBAE281AC2E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2483184" y="2450765"/>
            <a:ext cx="318033" cy="1626801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E7A71B6-F03D-0744-A684-020FFA087BD3}"/>
              </a:ext>
            </a:extLst>
          </p:cNvPr>
          <p:cNvSpPr/>
          <p:nvPr/>
        </p:nvSpPr>
        <p:spPr>
          <a:xfrm>
            <a:off x="3421971" y="2316684"/>
            <a:ext cx="1024413" cy="533400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F5B05F8-F719-864F-A061-D473A3AB5DF8}"/>
              </a:ext>
            </a:extLst>
          </p:cNvPr>
          <p:cNvSpPr/>
          <p:nvPr/>
        </p:nvSpPr>
        <p:spPr>
          <a:xfrm>
            <a:off x="3455601" y="3181350"/>
            <a:ext cx="1024413" cy="483666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8E3D4B-80C7-A045-9CEC-C9F6747B46E4}"/>
              </a:ext>
            </a:extLst>
          </p:cNvPr>
          <p:cNvGrpSpPr/>
          <p:nvPr/>
        </p:nvGrpSpPr>
        <p:grpSpPr>
          <a:xfrm>
            <a:off x="3505200" y="1185197"/>
            <a:ext cx="5291715" cy="3881447"/>
            <a:chOff x="3505200" y="1185197"/>
            <a:chExt cx="5291715" cy="38814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71B3F82-2EBB-0040-826F-7F8361BE743C}"/>
                </a:ext>
              </a:extLst>
            </p:cNvPr>
            <p:cNvGrpSpPr/>
            <p:nvPr/>
          </p:nvGrpSpPr>
          <p:grpSpPr>
            <a:xfrm>
              <a:off x="3505200" y="1185197"/>
              <a:ext cx="5291715" cy="3881447"/>
              <a:chOff x="3482478" y="1084351"/>
              <a:chExt cx="5291715" cy="38814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object 4">
                    <a:extLst>
                      <a:ext uri="{FF2B5EF4-FFF2-40B4-BE49-F238E27FC236}">
                        <a16:creationId xmlns:a16="http://schemas.microsoft.com/office/drawing/2014/main" id="{F50C2602-ACA9-334D-B4A1-4254CEC8ED46}"/>
                      </a:ext>
                    </a:extLst>
                  </p:cNvPr>
                  <p:cNvSpPr txBox="1"/>
                  <p:nvPr/>
                </p:nvSpPr>
                <p:spPr>
                  <a:xfrm>
                    <a:off x="3482478" y="1084351"/>
                    <a:ext cx="5142230" cy="3881447"/>
                  </a:xfrm>
                  <a:prstGeom prst="rect">
                    <a:avLst/>
                  </a:prstGeom>
                </p:spPr>
                <p:txBody>
                  <a:bodyPr vert="horz" wrap="square" lIns="0" tIns="13335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r>
                      <a:rPr lang="ru-RU" sz="1100" b="1" spc="-5" dirty="0">
                        <a:latin typeface="Arial"/>
                        <a:cs typeface="Arial"/>
                      </a:rPr>
                      <a:t>1)</a:t>
                    </a:r>
                    <a:r>
                      <a:rPr lang="ru-RU" sz="1100" b="1" spc="-20" dirty="0">
                        <a:latin typeface="Arial"/>
                        <a:cs typeface="Arial"/>
                      </a:rPr>
                      <a:t> </a:t>
                    </a:r>
                    <a:r>
                      <a:rPr lang="ru-RU" sz="1100" b="1" spc="-5" dirty="0">
                        <a:latin typeface="Arial"/>
                        <a:cs typeface="Arial"/>
                      </a:rPr>
                      <a:t>Доля</a:t>
                    </a:r>
                    <a:r>
                      <a:rPr lang="ru-RU" sz="1100" b="1" dirty="0">
                        <a:latin typeface="Arial"/>
                        <a:cs typeface="Arial"/>
                      </a:rPr>
                      <a:t> верно</a:t>
                    </a:r>
                    <a:r>
                      <a:rPr lang="ru-RU" sz="1100" b="1" spc="-20" dirty="0">
                        <a:latin typeface="Arial"/>
                        <a:cs typeface="Arial"/>
                      </a:rPr>
                      <a:t> </a:t>
                    </a:r>
                    <a:r>
                      <a:rPr lang="ru-RU" sz="1100" b="1" spc="-5" dirty="0">
                        <a:latin typeface="Arial"/>
                        <a:cs typeface="Arial"/>
                      </a:rPr>
                      <a:t>классифицированных</a:t>
                    </a:r>
                    <a:r>
                      <a:rPr lang="ru-RU" sz="1100" b="1" spc="-40" dirty="0">
                        <a:latin typeface="Arial"/>
                        <a:cs typeface="Arial"/>
                      </a:rPr>
                      <a:t> </a:t>
                    </a:r>
                    <a:r>
                      <a:rPr lang="ru-RU" sz="1100" b="1" spc="-5" dirty="0">
                        <a:latin typeface="Arial"/>
                        <a:cs typeface="Arial"/>
                      </a:rPr>
                      <a:t>объектов</a:t>
                    </a:r>
                    <a:r>
                      <a:rPr lang="ru-RU" sz="1100" b="1" dirty="0">
                        <a:latin typeface="Arial"/>
                        <a:cs typeface="Arial"/>
                      </a:rPr>
                      <a:t> </a:t>
                    </a:r>
                    <a:r>
                      <a:rPr lang="ru-RU" sz="1100" b="1" spc="-10" dirty="0">
                        <a:latin typeface="Arial"/>
                        <a:cs typeface="Arial"/>
                      </a:rPr>
                      <a:t>(</a:t>
                    </a:r>
                    <a:r>
                      <a:rPr lang="en-US" sz="1100" b="1" spc="-10" dirty="0">
                        <a:latin typeface="Arial"/>
                        <a:cs typeface="Arial"/>
                      </a:rPr>
                      <a:t>Accuracy)</a:t>
                    </a: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en-US" sz="1100" b="0" i="1" dirty="0">
                      <a:latin typeface="Cambria Math" panose="02040503050406030204" pitchFamily="18" charset="0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𝑆𝑐𝑐𝑢𝑟𝑎𝑐𝑦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𝑇𝑃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𝑇𝑁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𝑇𝑃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𝐹𝑃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𝑇𝑁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𝐹𝑁</m:t>
                              </m:r>
                            </m:den>
                          </m:f>
                        </m:oMath>
                      </m:oMathPara>
                    </a14:m>
                    <a:endParaRPr lang="en-US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en-TR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r>
                      <a:rPr lang="en-TR" sz="1100" b="1" dirty="0">
                        <a:latin typeface="Arial"/>
                        <a:cs typeface="Arial"/>
                      </a:rPr>
                      <a:t>2) </a:t>
                    </a:r>
                    <a:r>
                      <a:rPr lang="ru-RU" sz="1100" b="1" dirty="0">
                        <a:latin typeface="Arial"/>
                        <a:cs typeface="Arial"/>
                      </a:rPr>
                      <a:t>Точность (</a:t>
                    </a:r>
                    <a:r>
                      <a:rPr lang="en-US" sz="1100" b="1" dirty="0">
                        <a:latin typeface="Arial"/>
                        <a:cs typeface="Arial"/>
                      </a:rPr>
                      <a:t>Precision) (</a:t>
                    </a:r>
                    <a:r>
                      <a:rPr lang="ru-RU" sz="1100" b="1" dirty="0">
                        <a:latin typeface="Arial"/>
                        <a:cs typeface="Arial"/>
                      </a:rPr>
                      <a:t>Ошибки первого рода</a:t>
                    </a:r>
                    <a:r>
                      <a:rPr lang="en-US" sz="1100" b="1" dirty="0">
                        <a:latin typeface="Arial"/>
                        <a:cs typeface="Arial"/>
                      </a:rPr>
                      <a:t>):</a:t>
                    </a: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en-US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𝑇𝑃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𝑇𝑃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𝐹𝑃</m:t>
                              </m:r>
                            </m:den>
                          </m:f>
                        </m:oMath>
                      </m:oMathPara>
                    </a14:m>
                    <a:endParaRPr lang="en-US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en-TR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r>
                      <a:rPr lang="en-TR" sz="1100" b="1" dirty="0">
                        <a:latin typeface="Arial"/>
                        <a:cs typeface="Arial"/>
                      </a:rPr>
                      <a:t>3) </a:t>
                    </a:r>
                    <a:r>
                      <a:rPr lang="ru-RU" sz="1100" b="1" dirty="0">
                        <a:latin typeface="Arial"/>
                        <a:cs typeface="Arial"/>
                      </a:rPr>
                      <a:t>Полнота (</a:t>
                    </a:r>
                    <a:r>
                      <a:rPr lang="en-US" sz="1100" b="1" dirty="0">
                        <a:latin typeface="Arial"/>
                        <a:cs typeface="Arial"/>
                      </a:rPr>
                      <a:t>Recall)</a:t>
                    </a:r>
                    <a:r>
                      <a:rPr lang="ru-RU" sz="1100" b="1" dirty="0">
                        <a:latin typeface="Arial"/>
                        <a:cs typeface="Arial"/>
                      </a:rPr>
                      <a:t> (Ошибки второго рода)</a:t>
                    </a:r>
                    <a:r>
                      <a:rPr lang="en-US" sz="1100" b="1" dirty="0">
                        <a:latin typeface="Arial"/>
                        <a:cs typeface="Arial"/>
                      </a:rPr>
                      <a:t>:</a:t>
                    </a: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en-US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𝑅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𝑇𝑃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𝑇𝑃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𝐹𝑁</m:t>
                              </m:r>
                            </m:den>
                          </m:f>
                        </m:oMath>
                      </m:oMathPara>
                    </a14:m>
                    <a:endParaRPr lang="en-US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en-TR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r>
                      <a:rPr lang="en-TR" sz="1100" b="1" dirty="0">
                        <a:latin typeface="Arial"/>
                        <a:cs typeface="Arial"/>
                      </a:rPr>
                      <a:t>4) </a:t>
                    </a:r>
                    <a:r>
                      <a:rPr lang="en-US" sz="1100" b="1" dirty="0">
                        <a:latin typeface="Arial"/>
                        <a:cs typeface="Arial"/>
                      </a:rPr>
                      <a:t>F-</a:t>
                    </a:r>
                    <a:r>
                      <a:rPr lang="ru-RU" sz="1100" b="1" dirty="0">
                        <a:latin typeface="Arial"/>
                        <a:cs typeface="Arial"/>
                      </a:rPr>
                      <a:t>мера (</a:t>
                    </a:r>
                    <a:r>
                      <a:rPr lang="en-US" sz="1100" b="1" dirty="0">
                        <a:latin typeface="Arial"/>
                        <a:cs typeface="Arial"/>
                      </a:rPr>
                      <a:t>F-measure):</a:t>
                    </a: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en-US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𝛽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𝑃𝑅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𝑃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𝑅</m:t>
                              </m:r>
                            </m:den>
                          </m:f>
                        </m:oMath>
                      </m:oMathPara>
                    </a14:m>
                    <a:endParaRPr lang="ru-RU" sz="1100" b="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ru-RU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𝑃𝑅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𝑃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𝑅</m:t>
                              </m:r>
                            </m:den>
                          </m:f>
                        </m:oMath>
                      </m:oMathPara>
                    </a14:m>
                    <a:endParaRPr sz="1100" dirty="0">
                      <a:latin typeface="Arial"/>
                      <a:cs typeface="Arial"/>
                    </a:endParaRPr>
                  </a:p>
                </p:txBody>
              </p:sp>
            </mc:Choice>
            <mc:Fallback xmlns="">
              <p:sp>
                <p:nvSpPr>
                  <p:cNvPr id="4" name="object 4">
                    <a:extLst>
                      <a:ext uri="{FF2B5EF4-FFF2-40B4-BE49-F238E27FC236}">
                        <a16:creationId xmlns:a16="http://schemas.microsoft.com/office/drawing/2014/main" id="{F50C2602-ACA9-334D-B4A1-4254CEC8ED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2478" y="1084351"/>
                    <a:ext cx="5142230" cy="388144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478" t="-9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1058D1-C4A3-4C47-B6E7-6864151B67F8}"/>
                  </a:ext>
                </a:extLst>
              </p:cNvPr>
              <p:cNvSpPr txBox="1"/>
              <p:nvPr/>
            </p:nvSpPr>
            <p:spPr>
              <a:xfrm>
                <a:off x="4876800" y="2169584"/>
                <a:ext cx="3657600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spc="-1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Показывают</a:t>
                </a:r>
                <a:r>
                  <a:rPr lang="ru-RU" sz="1100" spc="-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4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какую</a:t>
                </a:r>
                <a:r>
                  <a:rPr lang="ru-RU" sz="1100" spc="2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долю</a:t>
                </a:r>
                <a:r>
                  <a:rPr lang="ru-RU" sz="1100" spc="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объектов,</a:t>
                </a:r>
                <a:r>
                  <a:rPr lang="ru-RU" sz="1100" spc="-2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названных </a:t>
                </a:r>
                <a:r>
                  <a:rPr lang="ru-RU" sz="1100" spc="-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классификатором</a:t>
                </a:r>
                <a:r>
                  <a:rPr lang="ru-RU" sz="1100" spc="-3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положительными </a:t>
                </a:r>
                <a:r>
                  <a:rPr lang="ru-RU" sz="110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и</a:t>
                </a:r>
                <a:r>
                  <a:rPr lang="ru-RU" sz="1100" spc="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при</a:t>
                </a:r>
                <a:r>
                  <a:rPr lang="ru-RU" sz="1100" spc="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этом </a:t>
                </a:r>
                <a:r>
                  <a:rPr lang="ru-RU" sz="1100" spc="-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действительно</a:t>
                </a:r>
                <a:r>
                  <a:rPr lang="ru-RU" sz="1100" spc="-3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являющимися</a:t>
                </a:r>
                <a:r>
                  <a:rPr lang="ru-RU" sz="1100" spc="2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положительными</a:t>
                </a:r>
                <a:endParaRPr lang="ru-RU" sz="1100" dirty="0"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D1BFE9-4C77-5846-84B7-C90227B0D833}"/>
                  </a:ext>
                </a:extLst>
              </p:cNvPr>
              <p:cNvSpPr txBox="1"/>
              <p:nvPr/>
            </p:nvSpPr>
            <p:spPr>
              <a:xfrm>
                <a:off x="4876800" y="3046981"/>
                <a:ext cx="389739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spc="-15" dirty="0">
                    <a:latin typeface="Microsoft Sans Serif"/>
                    <a:cs typeface="Microsoft Sans Serif"/>
                  </a:rPr>
                  <a:t>Показывает,</a:t>
                </a:r>
                <a:r>
                  <a:rPr lang="ru-RU" sz="1100" spc="-2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40" dirty="0">
                    <a:latin typeface="Microsoft Sans Serif"/>
                    <a:cs typeface="Microsoft Sans Serif"/>
                  </a:rPr>
                  <a:t>какую</a:t>
                </a:r>
                <a:r>
                  <a:rPr lang="ru-RU" sz="1100" spc="1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5" dirty="0">
                    <a:latin typeface="Microsoft Sans Serif"/>
                    <a:cs typeface="Microsoft Sans Serif"/>
                  </a:rPr>
                  <a:t>долю</a:t>
                </a:r>
                <a:r>
                  <a:rPr lang="ru-RU" sz="1100" spc="-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5" dirty="0">
                    <a:latin typeface="Microsoft Sans Serif"/>
                    <a:cs typeface="Microsoft Sans Serif"/>
                  </a:rPr>
                  <a:t>объектов </a:t>
                </a:r>
                <a:r>
                  <a:rPr lang="ru-RU" sz="1100" spc="-10" dirty="0">
                    <a:latin typeface="Microsoft Sans Serif"/>
                    <a:cs typeface="Microsoft Sans Serif"/>
                  </a:rPr>
                  <a:t> положительного</a:t>
                </a:r>
                <a:r>
                  <a:rPr lang="ru-RU" sz="1100" spc="-3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5" dirty="0">
                    <a:latin typeface="Microsoft Sans Serif"/>
                    <a:cs typeface="Microsoft Sans Serif"/>
                  </a:rPr>
                  <a:t>класса </a:t>
                </a:r>
                <a:r>
                  <a:rPr lang="ru-RU" sz="1100" spc="-30" dirty="0">
                    <a:latin typeface="Microsoft Sans Serif"/>
                    <a:cs typeface="Microsoft Sans Serif"/>
                  </a:rPr>
                  <a:t>из</a:t>
                </a:r>
                <a:r>
                  <a:rPr lang="ru-RU" sz="1100" spc="1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5" dirty="0">
                    <a:latin typeface="Microsoft Sans Serif"/>
                    <a:cs typeface="Microsoft Sans Serif"/>
                  </a:rPr>
                  <a:t>всех</a:t>
                </a:r>
                <a:r>
                  <a:rPr lang="ru-RU" sz="110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5" dirty="0">
                    <a:latin typeface="Microsoft Sans Serif"/>
                    <a:cs typeface="Microsoft Sans Serif"/>
                  </a:rPr>
                  <a:t>объектов </a:t>
                </a:r>
                <a:r>
                  <a:rPr lang="ru-RU" sz="1100" spc="-36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0" dirty="0">
                    <a:latin typeface="Microsoft Sans Serif"/>
                    <a:cs typeface="Microsoft Sans Serif"/>
                  </a:rPr>
                  <a:t>положительного</a:t>
                </a:r>
                <a:r>
                  <a:rPr lang="ru-RU" sz="1100" spc="-3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5" dirty="0">
                    <a:latin typeface="Microsoft Sans Serif"/>
                    <a:cs typeface="Microsoft Sans Serif"/>
                  </a:rPr>
                  <a:t>класса</a:t>
                </a:r>
                <a:r>
                  <a:rPr lang="ru-RU" sz="1100" spc="-2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dirty="0">
                    <a:latin typeface="Microsoft Sans Serif"/>
                    <a:cs typeface="Microsoft Sans Serif"/>
                  </a:rPr>
                  <a:t>нашел</a:t>
                </a:r>
                <a:r>
                  <a:rPr lang="ru-RU" sz="1100" spc="-1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0" dirty="0">
                    <a:latin typeface="Microsoft Sans Serif"/>
                    <a:cs typeface="Microsoft Sans Serif"/>
                  </a:rPr>
                  <a:t>алгоритм</a:t>
                </a:r>
                <a:endParaRPr lang="ru-RU" sz="1100" dirty="0"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2F7744-79D4-3449-ADB3-DFDD8224D59E}"/>
                  </a:ext>
                </a:extLst>
              </p:cNvPr>
              <p:cNvSpPr txBox="1"/>
              <p:nvPr/>
            </p:nvSpPr>
            <p:spPr>
              <a:xfrm>
                <a:off x="4876799" y="4059149"/>
                <a:ext cx="38973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spc="-15" dirty="0">
                    <a:latin typeface="Microsoft Sans Serif"/>
                    <a:cs typeface="Microsoft Sans Serif"/>
                  </a:rPr>
                  <a:t>Взвешенная оценка между Полнотой и Точностью</a:t>
                </a:r>
                <a:endParaRPr lang="ru-RU" sz="1100" dirty="0">
                  <a:latin typeface="Microsoft Sans Serif"/>
                  <a:cs typeface="Microsoft Sans Serif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63D0A4-960D-184D-97A8-54C92D372E01}"/>
                </a:ext>
              </a:extLst>
            </p:cNvPr>
            <p:cNvSpPr txBox="1"/>
            <p:nvPr/>
          </p:nvSpPr>
          <p:spPr>
            <a:xfrm>
              <a:off x="4899521" y="4681971"/>
              <a:ext cx="38973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pc="-15" dirty="0">
                  <a:latin typeface="Microsoft Sans Serif"/>
                  <a:cs typeface="Microsoft Sans Serif"/>
                </a:rPr>
                <a:t>F1 - </a:t>
              </a:r>
              <a:r>
                <a:rPr lang="ru-RU" sz="1100" spc="-15" dirty="0">
                  <a:latin typeface="Microsoft Sans Serif"/>
                  <a:cs typeface="Microsoft Sans Serif"/>
                </a:rPr>
                <a:t>мера</a:t>
              </a:r>
              <a:endParaRPr lang="ru-RU" sz="1100" dirty="0">
                <a:latin typeface="Microsoft Sans Serif"/>
                <a:cs typeface="Microsoft Sans Serif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6F574BF-CFF5-5E4C-8853-71F1423C7B76}"/>
              </a:ext>
            </a:extLst>
          </p:cNvPr>
          <p:cNvSpPr txBox="1"/>
          <p:nvPr/>
        </p:nvSpPr>
        <p:spPr>
          <a:xfrm>
            <a:off x="2282549" y="2077758"/>
            <a:ext cx="55816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Type I error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0C8F86-F859-144E-8D87-30A3B0B86160}"/>
              </a:ext>
            </a:extLst>
          </p:cNvPr>
          <p:cNvSpPr txBox="1"/>
          <p:nvPr/>
        </p:nvSpPr>
        <p:spPr>
          <a:xfrm>
            <a:off x="1471694" y="2859393"/>
            <a:ext cx="5790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Type II error</a:t>
            </a:r>
          </a:p>
        </p:txBody>
      </p:sp>
    </p:spTree>
    <p:extLst>
      <p:ext uri="{BB962C8B-B14F-4D97-AF65-F5344CB8AC3E}">
        <p14:creationId xmlns:p14="http://schemas.microsoft.com/office/powerpoint/2010/main" val="1027995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36882-9F96-EF42-B409-1534D832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ROC-AUC</a:t>
            </a:r>
          </a:p>
        </p:txBody>
      </p:sp>
      <p:pic>
        <p:nvPicPr>
          <p:cNvPr id="3" name="Рисунок 9">
            <a:extLst>
              <a:ext uri="{FF2B5EF4-FFF2-40B4-BE49-F238E27FC236}">
                <a16:creationId xmlns:a16="http://schemas.microsoft.com/office/drawing/2014/main" id="{A040AC2A-4FDA-7444-9BB1-20155B083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1" y="603664"/>
            <a:ext cx="4182246" cy="2927572"/>
          </a:xfrm>
          <a:prstGeom prst="rect">
            <a:avLst/>
          </a:prstGeom>
        </p:spPr>
      </p:pic>
      <p:graphicFrame>
        <p:nvGraphicFramePr>
          <p:cNvPr id="7" name="Table 24">
            <a:extLst>
              <a:ext uri="{FF2B5EF4-FFF2-40B4-BE49-F238E27FC236}">
                <a16:creationId xmlns:a16="http://schemas.microsoft.com/office/drawing/2014/main" id="{798F829A-F23D-7E45-AAFF-7D5E5622E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132533"/>
              </p:ext>
            </p:extLst>
          </p:nvPr>
        </p:nvGraphicFramePr>
        <p:xfrm>
          <a:off x="320208" y="1078960"/>
          <a:ext cx="2895600" cy="2155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39585203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71020910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01726936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176002476"/>
                    </a:ext>
                  </a:extLst>
                </a:gridCol>
              </a:tblGrid>
              <a:tr h="5388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 values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392765"/>
                  </a:ext>
                </a:extLst>
              </a:tr>
              <a:tr h="538861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values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Positive (1)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Negative (0)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982192"/>
                  </a:ext>
                </a:extLst>
              </a:tr>
              <a:tr h="5388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Positive (1)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222477"/>
                  </a:ext>
                </a:extLst>
              </a:tr>
              <a:tr h="5388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Negative (0)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809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EE1F44-9489-9947-B50F-D4EA1A904EC9}"/>
                  </a:ext>
                </a:extLst>
              </p:cNvPr>
              <p:cNvSpPr txBox="1"/>
              <p:nvPr/>
            </p:nvSpPr>
            <p:spPr>
              <a:xfrm>
                <a:off x="685800" y="3397132"/>
                <a:ext cx="1887248" cy="1415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EE1F44-9489-9947-B50F-D4EA1A904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397132"/>
                <a:ext cx="1887248" cy="1415644"/>
              </a:xfrm>
              <a:prstGeom prst="rect">
                <a:avLst/>
              </a:prstGeom>
              <a:blipFill>
                <a:blip r:embed="rId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5">
            <a:extLst>
              <a:ext uri="{FF2B5EF4-FFF2-40B4-BE49-F238E27FC236}">
                <a16:creationId xmlns:a16="http://schemas.microsoft.com/office/drawing/2014/main" id="{008DEF67-DF5D-B745-8D59-F72158230E4F}"/>
              </a:ext>
            </a:extLst>
          </p:cNvPr>
          <p:cNvSpPr/>
          <p:nvPr/>
        </p:nvSpPr>
        <p:spPr>
          <a:xfrm>
            <a:off x="5181600" y="3531236"/>
            <a:ext cx="3085583" cy="895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0F7BBC-BD27-9F4F-9F8D-EB8C54085A56}"/>
              </a:ext>
            </a:extLst>
          </p:cNvPr>
          <p:cNvSpPr txBox="1"/>
          <p:nvPr/>
        </p:nvSpPr>
        <p:spPr>
          <a:xfrm>
            <a:off x="5257800" y="4436719"/>
            <a:ext cx="8755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100" dirty="0"/>
              <a:t>Идеальный</a:t>
            </a:r>
            <a:br>
              <a:rPr lang="ru-RU" sz="1100" dirty="0"/>
            </a:br>
            <a:r>
              <a:rPr lang="ru-RU" sz="1100" dirty="0"/>
              <a:t>алгоритм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12B78D-1640-B740-97FB-A3A6751A4EFD}"/>
              </a:ext>
            </a:extLst>
          </p:cNvPr>
          <p:cNvSpPr txBox="1"/>
          <p:nvPr/>
        </p:nvSpPr>
        <p:spPr>
          <a:xfrm>
            <a:off x="6248196" y="4436719"/>
            <a:ext cx="9523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Случайное угадывание</a:t>
            </a:r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90B4F7-0D4D-2A4F-9EA0-74EF99EBDD0F}"/>
              </a:ext>
            </a:extLst>
          </p:cNvPr>
          <p:cNvSpPr txBox="1"/>
          <p:nvPr/>
        </p:nvSpPr>
        <p:spPr>
          <a:xfrm>
            <a:off x="7086821" y="4441306"/>
            <a:ext cx="13713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Противоположный алгоритм</a:t>
            </a:r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7582A-D889-794F-9508-812F1213CBFE}"/>
              </a:ext>
            </a:extLst>
          </p:cNvPr>
          <p:cNvSpPr txBox="1"/>
          <p:nvPr/>
        </p:nvSpPr>
        <p:spPr>
          <a:xfrm>
            <a:off x="500550" y="801961"/>
            <a:ext cx="415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ROC</a:t>
            </a:r>
            <a:r>
              <a:rPr lang="ru-RU" sz="1200" dirty="0"/>
              <a:t>(</a:t>
            </a:r>
            <a:r>
              <a:rPr lang="en-US" sz="1200" dirty="0"/>
              <a:t>receiver operating characteristic</a:t>
            </a:r>
            <a:r>
              <a:rPr lang="ru-RU" sz="1200" dirty="0"/>
              <a:t>)</a:t>
            </a:r>
            <a:r>
              <a:rPr lang="en-US" sz="1200" dirty="0"/>
              <a:t> – AUC(area under curve)</a:t>
            </a:r>
          </a:p>
        </p:txBody>
      </p:sp>
    </p:spTree>
    <p:extLst>
      <p:ext uri="{BB962C8B-B14F-4D97-AF65-F5344CB8AC3E}">
        <p14:creationId xmlns:p14="http://schemas.microsoft.com/office/powerpoint/2010/main" val="1451202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09150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Нормализация данных</a:t>
            </a:r>
          </a:p>
        </p:txBody>
      </p:sp>
    </p:spTree>
    <p:extLst>
      <p:ext uri="{BB962C8B-B14F-4D97-AF65-F5344CB8AC3E}">
        <p14:creationId xmlns:p14="http://schemas.microsoft.com/office/powerpoint/2010/main" val="4286709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99F4B5-692D-4243-BCFD-4E1589E7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Нормализация данных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5C879F-B919-914D-A2FD-151C791C1608}"/>
              </a:ext>
            </a:extLst>
          </p:cNvPr>
          <p:cNvGrpSpPr/>
          <p:nvPr/>
        </p:nvGrpSpPr>
        <p:grpSpPr>
          <a:xfrm>
            <a:off x="500550" y="1426624"/>
            <a:ext cx="8520600" cy="3091410"/>
            <a:chOff x="500550" y="1276350"/>
            <a:chExt cx="8520600" cy="30914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B953FD6-8E8A-C04F-A59F-04936237F631}"/>
                    </a:ext>
                  </a:extLst>
                </p:cNvPr>
                <p:cNvSpPr txBox="1"/>
                <p:nvPr/>
              </p:nvSpPr>
              <p:spPr>
                <a:xfrm>
                  <a:off x="500550" y="1276350"/>
                  <a:ext cx="8520600" cy="3071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1400" b="1" spc="-5" dirty="0">
                      <a:latin typeface="Arial"/>
                      <a:cs typeface="Arial"/>
                    </a:rPr>
                    <a:t>Минимакс</a:t>
                  </a:r>
                  <a:r>
                    <a:rPr lang="ru-RU" sz="1400" b="1" spc="140" dirty="0">
                      <a:latin typeface="Arial"/>
                      <a:cs typeface="Arial"/>
                    </a:rPr>
                    <a:t> </a:t>
                  </a:r>
                  <a:r>
                    <a:rPr lang="ru-RU" sz="1400" spc="655" dirty="0">
                      <a:latin typeface="Microsoft Sans Serif"/>
                      <a:cs typeface="Microsoft Sans Serif"/>
                    </a:rPr>
                    <a:t>—</a:t>
                  </a:r>
                  <a:r>
                    <a:rPr lang="ru-RU" sz="1400" spc="-5" dirty="0">
                      <a:latin typeface="Microsoft Sans Serif"/>
                      <a:cs typeface="Microsoft Sans Serif"/>
                    </a:rPr>
                    <a:t>линейное</a:t>
                  </a:r>
                  <a:r>
                    <a:rPr lang="ru-RU" sz="1400" spc="16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10" dirty="0">
                      <a:latin typeface="Microsoft Sans Serif"/>
                      <a:cs typeface="Microsoft Sans Serif"/>
                    </a:rPr>
                    <a:t>преобразование</a:t>
                  </a:r>
                  <a:r>
                    <a:rPr lang="ru-RU" sz="1400" spc="15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5" dirty="0">
                      <a:latin typeface="Microsoft Sans Serif"/>
                      <a:cs typeface="Microsoft Sans Serif"/>
                    </a:rPr>
                    <a:t>данных</a:t>
                  </a:r>
                  <a:r>
                    <a:rPr lang="ru-RU" sz="1400" spc="155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5" dirty="0">
                      <a:latin typeface="Microsoft Sans Serif"/>
                      <a:cs typeface="Microsoft Sans Serif"/>
                    </a:rPr>
                    <a:t>в</a:t>
                  </a:r>
                  <a:r>
                    <a:rPr lang="ru-RU" sz="1400" spc="15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15" dirty="0">
                      <a:latin typeface="Microsoft Sans Serif"/>
                      <a:cs typeface="Microsoft Sans Serif"/>
                    </a:rPr>
                    <a:t>диапазоне</a:t>
                  </a:r>
                  <a:r>
                    <a:rPr lang="ru-RU" sz="1400" spc="16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[0..1],</a:t>
                  </a:r>
                  <a:r>
                    <a:rPr lang="ru-RU" sz="1400" spc="16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10" dirty="0">
                      <a:latin typeface="Microsoft Sans Serif"/>
                      <a:cs typeface="Microsoft Sans Serif"/>
                    </a:rPr>
                    <a:t>где</a:t>
                  </a:r>
                  <a:r>
                    <a:rPr lang="ru-RU" sz="1400" spc="155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10" dirty="0">
                      <a:latin typeface="Microsoft Sans Serif"/>
                      <a:cs typeface="Microsoft Sans Serif"/>
                    </a:rPr>
                    <a:t>минимальное</a:t>
                  </a:r>
                  <a:r>
                    <a:rPr lang="ru-RU" sz="1400" spc="185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5" dirty="0">
                      <a:latin typeface="Microsoft Sans Serif"/>
                      <a:cs typeface="Microsoft Sans Serif"/>
                    </a:rPr>
                    <a:t>и</a:t>
                  </a:r>
                  <a:r>
                    <a:rPr lang="ru-RU" sz="1400" spc="15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20" dirty="0">
                      <a:latin typeface="Microsoft Sans Serif"/>
                      <a:cs typeface="Microsoft Sans Serif"/>
                    </a:rPr>
                    <a:t>максимальное </a:t>
                  </a:r>
                  <a:r>
                    <a:rPr lang="ru-RU" sz="1400" spc="-409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15" dirty="0">
                      <a:latin typeface="Microsoft Sans Serif"/>
                      <a:cs typeface="Microsoft Sans Serif"/>
                    </a:rPr>
                    <a:t>масштабируемые</a:t>
                  </a:r>
                  <a:r>
                    <a:rPr lang="ru-RU" sz="1400" spc="9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25" dirty="0">
                      <a:latin typeface="Microsoft Sans Serif"/>
                      <a:cs typeface="Microsoft Sans Serif"/>
                    </a:rPr>
                    <a:t>значения</a:t>
                  </a:r>
                  <a:r>
                    <a:rPr lang="ru-RU" sz="1400" spc="65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5" dirty="0">
                      <a:latin typeface="Microsoft Sans Serif"/>
                      <a:cs typeface="Microsoft Sans Serif"/>
                    </a:rPr>
                    <a:t>соответствуют</a:t>
                  </a:r>
                  <a:r>
                    <a:rPr lang="ru-RU" sz="1400" spc="65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5" dirty="0">
                      <a:latin typeface="Microsoft Sans Serif"/>
                      <a:cs typeface="Microsoft Sans Serif"/>
                    </a:rPr>
                    <a:t>0</a:t>
                  </a:r>
                  <a:r>
                    <a:rPr lang="ru-RU" sz="1400" spc="15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5" dirty="0">
                      <a:latin typeface="Microsoft Sans Serif"/>
                      <a:cs typeface="Microsoft Sans Serif"/>
                    </a:rPr>
                    <a:t>и</a:t>
                  </a:r>
                  <a:r>
                    <a:rPr lang="ru-RU" sz="1400" spc="35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5" dirty="0">
                      <a:latin typeface="Microsoft Sans Serif"/>
                      <a:cs typeface="Microsoft Sans Serif"/>
                    </a:rPr>
                    <a:t>1</a:t>
                  </a:r>
                  <a:r>
                    <a:rPr lang="ru-RU" sz="1400" spc="15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spc="-10" dirty="0">
                      <a:latin typeface="Microsoft Sans Serif"/>
                      <a:cs typeface="Microsoft Sans Serif"/>
                    </a:rPr>
                    <a:t>соответственно;</a:t>
                  </a:r>
                  <a:endParaRPr lang="en-US" sz="1400" spc="-10" dirty="0">
                    <a:latin typeface="Microsoft Sans Serif"/>
                    <a:cs typeface="Microsoft Sans Serif"/>
                  </a:endParaRPr>
                </a:p>
                <a:p>
                  <a:endParaRPr lang="ru-RU" sz="1400" spc="-10" dirty="0">
                    <a:latin typeface="Microsoft Sans Serif"/>
                    <a:cs typeface="Microsoft Sans Serif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Microsoft Sans Serif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𝑚𝑖𝑛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𝑚𝑖𝑛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400" dirty="0">
                    <a:latin typeface="Microsoft Sans Serif"/>
                    <a:cs typeface="Microsoft Sans Serif"/>
                  </a:endParaRPr>
                </a:p>
                <a:p>
                  <a:endParaRPr lang="en-US" sz="1400" dirty="0">
                    <a:latin typeface="Microsoft Sans Serif"/>
                    <a:cs typeface="Microsoft Sans Serif"/>
                  </a:endParaRPr>
                </a:p>
                <a:p>
                  <a:endParaRPr lang="en-US" sz="1400" dirty="0">
                    <a:latin typeface="Microsoft Sans Serif"/>
                    <a:cs typeface="Microsoft Sans Serif"/>
                  </a:endParaRPr>
                </a:p>
                <a:p>
                  <a:r>
                    <a:rPr lang="en-US" sz="1400" b="1" dirty="0">
                      <a:latin typeface="Microsoft Sans Serif"/>
                      <a:cs typeface="Microsoft Sans Serif"/>
                    </a:rPr>
                    <a:t>Z-</a:t>
                  </a:r>
                  <a:r>
                    <a:rPr lang="ru-RU" sz="1400" b="1" dirty="0">
                      <a:latin typeface="Microsoft Sans Serif"/>
                      <a:cs typeface="Microsoft Sans Serif"/>
                    </a:rPr>
                    <a:t>масштабирование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данных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в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диапазон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[-1..1]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на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основе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среднего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значения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и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стандартного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отклонения: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деление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разницы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между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переменной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и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средним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значением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на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стандартное</a:t>
                  </a:r>
                  <a:r>
                    <a:rPr lang="en-US" sz="1400" dirty="0">
                      <a:latin typeface="Microsoft Sans Serif"/>
                      <a:cs typeface="Microsoft Sans Serif"/>
                    </a:rPr>
                    <a:t> </a:t>
                  </a:r>
                  <a:r>
                    <a:rPr lang="ru-RU" sz="1400" dirty="0">
                      <a:latin typeface="Microsoft Sans Serif"/>
                      <a:cs typeface="Microsoft Sans Serif"/>
                    </a:rPr>
                    <a:t>отклонение;</a:t>
                  </a:r>
                </a:p>
                <a:p>
                  <a:endParaRPr lang="ru-RU" sz="1400" dirty="0">
                    <a:latin typeface="Microsoft Sans Serif"/>
                    <a:cs typeface="Microsoft Sans Serif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Microsoft Sans Serif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Microsoft Sans Serif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  <m:t>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  <m:t>𝜎</m:t>
                            </m:r>
                          </m:den>
                        </m:f>
                      </m:oMath>
                    </m:oMathPara>
                  </a14:m>
                  <a:endParaRPr lang="ru-RU" dirty="0">
                    <a:latin typeface="Microsoft Sans Serif"/>
                    <a:cs typeface="Microsoft Sans Serif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B953FD6-8E8A-C04F-A59F-04936237F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550" y="1276350"/>
                  <a:ext cx="8520600" cy="3071162"/>
                </a:xfrm>
                <a:prstGeom prst="rect">
                  <a:avLst/>
                </a:prstGeom>
                <a:blipFill>
                  <a:blip r:embed="rId2"/>
                  <a:stretch>
                    <a:fillRect l="-298" t="-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C9FD6AD-6913-3044-9BEE-E90D50131863}"/>
                </a:ext>
              </a:extLst>
            </p:cNvPr>
            <p:cNvSpPr/>
            <p:nvPr/>
          </p:nvSpPr>
          <p:spPr>
            <a:xfrm>
              <a:off x="3581400" y="1885950"/>
              <a:ext cx="2438400" cy="81825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F175166-3FF9-F14E-B687-B5A1D54C348A}"/>
                </a:ext>
              </a:extLst>
            </p:cNvPr>
            <p:cNvSpPr/>
            <p:nvPr/>
          </p:nvSpPr>
          <p:spPr>
            <a:xfrm>
              <a:off x="4114800" y="3681960"/>
              <a:ext cx="1371600" cy="6858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4707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endParaRPr sz="1700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31804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Валидация данных</a:t>
            </a:r>
          </a:p>
        </p:txBody>
      </p:sp>
    </p:spTree>
    <p:extLst>
      <p:ext uri="{BB962C8B-B14F-4D97-AF65-F5344CB8AC3E}">
        <p14:creationId xmlns:p14="http://schemas.microsoft.com/office/powerpoint/2010/main" val="2946395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F9CDEF-198B-754A-A4A1-21C6A06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и </a:t>
            </a:r>
            <a:r>
              <a:rPr lang="ru-RU" dirty="0" err="1"/>
              <a:t>валидация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9742F6-CD67-D54A-9A1F-A7D7F3D201AF}"/>
              </a:ext>
            </a:extLst>
          </p:cNvPr>
          <p:cNvSpPr/>
          <p:nvPr/>
        </p:nvSpPr>
        <p:spPr>
          <a:xfrm>
            <a:off x="1206500" y="1200150"/>
            <a:ext cx="7251700" cy="2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All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D13E62-239B-0242-A2F9-07A0586AF2F3}"/>
              </a:ext>
            </a:extLst>
          </p:cNvPr>
          <p:cNvSpPr/>
          <p:nvPr/>
        </p:nvSpPr>
        <p:spPr>
          <a:xfrm>
            <a:off x="1206500" y="1662478"/>
            <a:ext cx="54991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C17B47-C10F-414D-B98E-01DABB24E055}"/>
              </a:ext>
            </a:extLst>
          </p:cNvPr>
          <p:cNvSpPr/>
          <p:nvPr/>
        </p:nvSpPr>
        <p:spPr>
          <a:xfrm>
            <a:off x="6781800" y="1662478"/>
            <a:ext cx="16764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4E1AFA92-85BF-A142-9FA5-E577836DE865}"/>
              </a:ext>
            </a:extLst>
          </p:cNvPr>
          <p:cNvSpPr/>
          <p:nvPr/>
        </p:nvSpPr>
        <p:spPr>
          <a:xfrm rot="16200000">
            <a:off x="3878326" y="-624744"/>
            <a:ext cx="155448" cy="54991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C140D-AE6B-5943-B6C5-72A9BAF14923}"/>
              </a:ext>
            </a:extLst>
          </p:cNvPr>
          <p:cNvSpPr txBox="1"/>
          <p:nvPr/>
        </p:nvSpPr>
        <p:spPr>
          <a:xfrm>
            <a:off x="3200400" y="2338074"/>
            <a:ext cx="1565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Обучение модели</a:t>
            </a:r>
            <a:endParaRPr lang="en-US" sz="1400" dirty="0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C665C6E4-2125-6445-8C3B-4E8AC851DD66}"/>
              </a:ext>
            </a:extLst>
          </p:cNvPr>
          <p:cNvSpPr/>
          <p:nvPr/>
        </p:nvSpPr>
        <p:spPr>
          <a:xfrm rot="16200000">
            <a:off x="7542276" y="1293588"/>
            <a:ext cx="155448" cy="1676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C85ECF-3289-664E-9916-460C732FCEDB}"/>
              </a:ext>
            </a:extLst>
          </p:cNvPr>
          <p:cNvSpPr txBox="1"/>
          <p:nvPr/>
        </p:nvSpPr>
        <p:spPr>
          <a:xfrm>
            <a:off x="6537171" y="2338074"/>
            <a:ext cx="2165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Подбор </a:t>
            </a:r>
            <a:r>
              <a:rPr lang="ru-RU" sz="1400" dirty="0" err="1"/>
              <a:t>гиперпараметров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DD2FC-DFF2-E44C-977B-A266DB138617}"/>
              </a:ext>
            </a:extLst>
          </p:cNvPr>
          <p:cNvSpPr txBox="1"/>
          <p:nvPr/>
        </p:nvSpPr>
        <p:spPr>
          <a:xfrm>
            <a:off x="985954" y="3506685"/>
            <a:ext cx="717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Затачиваем модель под тестовые данные – модель будет переобучена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91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F9CDEF-198B-754A-A4A1-21C6A06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и </a:t>
            </a:r>
            <a:r>
              <a:rPr lang="ru-RU" dirty="0" err="1"/>
              <a:t>валидация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9742F6-CD67-D54A-9A1F-A7D7F3D201AF}"/>
              </a:ext>
            </a:extLst>
          </p:cNvPr>
          <p:cNvSpPr/>
          <p:nvPr/>
        </p:nvSpPr>
        <p:spPr>
          <a:xfrm>
            <a:off x="1206500" y="1200150"/>
            <a:ext cx="7251700" cy="2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All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D13E62-239B-0242-A2F9-07A0586AF2F3}"/>
              </a:ext>
            </a:extLst>
          </p:cNvPr>
          <p:cNvSpPr/>
          <p:nvPr/>
        </p:nvSpPr>
        <p:spPr>
          <a:xfrm>
            <a:off x="1206500" y="1662478"/>
            <a:ext cx="54991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C17B47-C10F-414D-B98E-01DABB24E055}"/>
              </a:ext>
            </a:extLst>
          </p:cNvPr>
          <p:cNvSpPr/>
          <p:nvPr/>
        </p:nvSpPr>
        <p:spPr>
          <a:xfrm>
            <a:off x="6781800" y="1662478"/>
            <a:ext cx="16764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F11836-5EC3-6544-964D-DDF5EC4062D9}"/>
              </a:ext>
            </a:extLst>
          </p:cNvPr>
          <p:cNvSpPr/>
          <p:nvPr/>
        </p:nvSpPr>
        <p:spPr>
          <a:xfrm>
            <a:off x="1206500" y="2167350"/>
            <a:ext cx="47371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BDCB4F-F890-5640-9308-2037E86CE325}"/>
              </a:ext>
            </a:extLst>
          </p:cNvPr>
          <p:cNvSpPr/>
          <p:nvPr/>
        </p:nvSpPr>
        <p:spPr>
          <a:xfrm>
            <a:off x="6070600" y="2167350"/>
            <a:ext cx="16764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E7720D-0E44-3740-AB55-A773164B6137}"/>
              </a:ext>
            </a:extLst>
          </p:cNvPr>
          <p:cNvSpPr/>
          <p:nvPr/>
        </p:nvSpPr>
        <p:spPr>
          <a:xfrm>
            <a:off x="7874000" y="2167350"/>
            <a:ext cx="584200" cy="252000"/>
          </a:xfrm>
          <a:prstGeom prst="rect">
            <a:avLst/>
          </a:prstGeom>
          <a:solidFill>
            <a:srgbClr val="99FFCC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Valid Data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FF137089-4930-9C4D-A92B-F10BA548B132}"/>
              </a:ext>
            </a:extLst>
          </p:cNvPr>
          <p:cNvSpPr/>
          <p:nvPr/>
        </p:nvSpPr>
        <p:spPr>
          <a:xfrm rot="16200000">
            <a:off x="3502696" y="335465"/>
            <a:ext cx="155448" cy="47263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69015F-F4EB-844C-ADFD-C8579E24326D}"/>
              </a:ext>
            </a:extLst>
          </p:cNvPr>
          <p:cNvSpPr txBox="1"/>
          <p:nvPr/>
        </p:nvSpPr>
        <p:spPr>
          <a:xfrm>
            <a:off x="2792431" y="2911912"/>
            <a:ext cx="1565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Обучение модели</a:t>
            </a:r>
            <a:endParaRPr lang="en-US" sz="1400" dirty="0"/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F163978E-9BA3-8549-A078-B425D685CE05}"/>
              </a:ext>
            </a:extLst>
          </p:cNvPr>
          <p:cNvSpPr/>
          <p:nvPr/>
        </p:nvSpPr>
        <p:spPr>
          <a:xfrm rot="16200000">
            <a:off x="6861249" y="1860444"/>
            <a:ext cx="155448" cy="1676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DBA316-F286-1047-9534-47B3345786F2}"/>
              </a:ext>
            </a:extLst>
          </p:cNvPr>
          <p:cNvSpPr txBox="1"/>
          <p:nvPr/>
        </p:nvSpPr>
        <p:spPr>
          <a:xfrm>
            <a:off x="6008114" y="2911912"/>
            <a:ext cx="2165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Подбор </a:t>
            </a:r>
            <a:r>
              <a:rPr lang="ru-RU" sz="1400" dirty="0" err="1"/>
              <a:t>гиперпараметров</a:t>
            </a:r>
            <a:endParaRPr 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4CD815-B0D9-B346-B107-42FFE012A744}"/>
              </a:ext>
            </a:extLst>
          </p:cNvPr>
          <p:cNvSpPr txBox="1"/>
          <p:nvPr/>
        </p:nvSpPr>
        <p:spPr>
          <a:xfrm>
            <a:off x="6965316" y="3417679"/>
            <a:ext cx="1623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Проверка качества</a:t>
            </a:r>
            <a:endParaRPr lang="en-US" sz="1400" dirty="0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7E85EDAA-B50E-5542-B385-FA460CF02843}"/>
              </a:ext>
            </a:extLst>
          </p:cNvPr>
          <p:cNvSpPr/>
          <p:nvPr/>
        </p:nvSpPr>
        <p:spPr>
          <a:xfrm rot="16200000">
            <a:off x="8092211" y="2403092"/>
            <a:ext cx="155448" cy="5765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BEDF805-EF78-E042-A4E7-FE9F12FD305D}"/>
              </a:ext>
            </a:extLst>
          </p:cNvPr>
          <p:cNvCxnSpPr>
            <a:cxnSpLocks/>
          </p:cNvCxnSpPr>
          <p:nvPr/>
        </p:nvCxnSpPr>
        <p:spPr>
          <a:xfrm>
            <a:off x="8169275" y="2773193"/>
            <a:ext cx="0" cy="709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DCAD5B6-4C9E-B348-9DE4-062CAEF2C947}"/>
              </a:ext>
            </a:extLst>
          </p:cNvPr>
          <p:cNvSpPr txBox="1"/>
          <p:nvPr/>
        </p:nvSpPr>
        <p:spPr>
          <a:xfrm>
            <a:off x="3430501" y="394335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 если данных мало?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52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F9CDEF-198B-754A-A4A1-21C6A061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и </a:t>
            </a:r>
            <a:r>
              <a:rPr lang="ru-RU" dirty="0" err="1"/>
              <a:t>валидация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9742F6-CD67-D54A-9A1F-A7D7F3D201AF}"/>
              </a:ext>
            </a:extLst>
          </p:cNvPr>
          <p:cNvSpPr/>
          <p:nvPr/>
        </p:nvSpPr>
        <p:spPr>
          <a:xfrm>
            <a:off x="1206500" y="1200150"/>
            <a:ext cx="7251700" cy="2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All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D13E62-239B-0242-A2F9-07A0586AF2F3}"/>
              </a:ext>
            </a:extLst>
          </p:cNvPr>
          <p:cNvSpPr/>
          <p:nvPr/>
        </p:nvSpPr>
        <p:spPr>
          <a:xfrm>
            <a:off x="1206500" y="1662478"/>
            <a:ext cx="54991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C17B47-C10F-414D-B98E-01DABB24E055}"/>
              </a:ext>
            </a:extLst>
          </p:cNvPr>
          <p:cNvSpPr/>
          <p:nvPr/>
        </p:nvSpPr>
        <p:spPr>
          <a:xfrm>
            <a:off x="6781800" y="1662478"/>
            <a:ext cx="16764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F11836-5EC3-6544-964D-DDF5EC4062D9}"/>
              </a:ext>
            </a:extLst>
          </p:cNvPr>
          <p:cNvSpPr/>
          <p:nvPr/>
        </p:nvSpPr>
        <p:spPr>
          <a:xfrm>
            <a:off x="1206500" y="2167350"/>
            <a:ext cx="47371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BDCB4F-F890-5640-9308-2037E86CE325}"/>
              </a:ext>
            </a:extLst>
          </p:cNvPr>
          <p:cNvSpPr/>
          <p:nvPr/>
        </p:nvSpPr>
        <p:spPr>
          <a:xfrm>
            <a:off x="6070600" y="2167350"/>
            <a:ext cx="16764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E7720D-0E44-3740-AB55-A773164B6137}"/>
              </a:ext>
            </a:extLst>
          </p:cNvPr>
          <p:cNvSpPr/>
          <p:nvPr/>
        </p:nvSpPr>
        <p:spPr>
          <a:xfrm>
            <a:off x="7874000" y="2167350"/>
            <a:ext cx="584200" cy="252000"/>
          </a:xfrm>
          <a:prstGeom prst="rect">
            <a:avLst/>
          </a:prstGeom>
          <a:solidFill>
            <a:srgbClr val="99FFCC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Valid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E0A91-48C2-CC45-B621-0B16C55F1762}"/>
              </a:ext>
            </a:extLst>
          </p:cNvPr>
          <p:cNvSpPr/>
          <p:nvPr/>
        </p:nvSpPr>
        <p:spPr>
          <a:xfrm>
            <a:off x="1206500" y="2785042"/>
            <a:ext cx="8890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42D603-8537-3F4C-8A48-1B0E2DB1BA7D}"/>
              </a:ext>
            </a:extLst>
          </p:cNvPr>
          <p:cNvSpPr/>
          <p:nvPr/>
        </p:nvSpPr>
        <p:spPr>
          <a:xfrm>
            <a:off x="2169548" y="2785042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056E00-4CB4-BA4A-942C-6208AD1112A5}"/>
              </a:ext>
            </a:extLst>
          </p:cNvPr>
          <p:cNvSpPr/>
          <p:nvPr/>
        </p:nvSpPr>
        <p:spPr>
          <a:xfrm>
            <a:off x="3132596" y="2785042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B12F9A-BED0-2249-9555-72B8534ACAE5}"/>
              </a:ext>
            </a:extLst>
          </p:cNvPr>
          <p:cNvSpPr/>
          <p:nvPr/>
        </p:nvSpPr>
        <p:spPr>
          <a:xfrm>
            <a:off x="4095644" y="2785042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50C348-8C8D-5E42-BD50-860676F866ED}"/>
              </a:ext>
            </a:extLst>
          </p:cNvPr>
          <p:cNvSpPr/>
          <p:nvPr/>
        </p:nvSpPr>
        <p:spPr>
          <a:xfrm>
            <a:off x="5058691" y="2785042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EDB5A0-74DF-6248-A5FD-648CCB1A2536}"/>
              </a:ext>
            </a:extLst>
          </p:cNvPr>
          <p:cNvSpPr/>
          <p:nvPr/>
        </p:nvSpPr>
        <p:spPr>
          <a:xfrm>
            <a:off x="1206500" y="3137514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C7E1C-1C7E-2D4C-9B6F-2906187C6F8F}"/>
              </a:ext>
            </a:extLst>
          </p:cNvPr>
          <p:cNvSpPr/>
          <p:nvPr/>
        </p:nvSpPr>
        <p:spPr>
          <a:xfrm>
            <a:off x="2169548" y="3137514"/>
            <a:ext cx="8890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16998F-B3B0-A645-A2BF-9E9E0CAC591A}"/>
              </a:ext>
            </a:extLst>
          </p:cNvPr>
          <p:cNvSpPr/>
          <p:nvPr/>
        </p:nvSpPr>
        <p:spPr>
          <a:xfrm>
            <a:off x="3132596" y="3137514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409D81-3891-8441-A794-90750F8845EE}"/>
              </a:ext>
            </a:extLst>
          </p:cNvPr>
          <p:cNvSpPr/>
          <p:nvPr/>
        </p:nvSpPr>
        <p:spPr>
          <a:xfrm>
            <a:off x="4095644" y="3137514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D12B1F-1832-5E41-97C8-F6A6FDE9D862}"/>
              </a:ext>
            </a:extLst>
          </p:cNvPr>
          <p:cNvSpPr/>
          <p:nvPr/>
        </p:nvSpPr>
        <p:spPr>
          <a:xfrm>
            <a:off x="5058691" y="3137514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F97B3D-9247-F342-893A-B65AD2A875D3}"/>
              </a:ext>
            </a:extLst>
          </p:cNvPr>
          <p:cNvSpPr/>
          <p:nvPr/>
        </p:nvSpPr>
        <p:spPr>
          <a:xfrm>
            <a:off x="1202409" y="3489986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FDAB1B-A2F9-CC45-B31B-AE50ECD307C4}"/>
              </a:ext>
            </a:extLst>
          </p:cNvPr>
          <p:cNvSpPr/>
          <p:nvPr/>
        </p:nvSpPr>
        <p:spPr>
          <a:xfrm>
            <a:off x="2165457" y="3489986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B1BA4A-5D68-CE41-A1CC-55EC5A05C87B}"/>
              </a:ext>
            </a:extLst>
          </p:cNvPr>
          <p:cNvSpPr/>
          <p:nvPr/>
        </p:nvSpPr>
        <p:spPr>
          <a:xfrm>
            <a:off x="3128505" y="3489986"/>
            <a:ext cx="8890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842CC2-E6C0-0844-A206-7BC544DF4B41}"/>
              </a:ext>
            </a:extLst>
          </p:cNvPr>
          <p:cNvSpPr/>
          <p:nvPr/>
        </p:nvSpPr>
        <p:spPr>
          <a:xfrm>
            <a:off x="4091553" y="3489986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EE4EDF-2CE6-BC41-BD2B-CC41D9645335}"/>
              </a:ext>
            </a:extLst>
          </p:cNvPr>
          <p:cNvSpPr/>
          <p:nvPr/>
        </p:nvSpPr>
        <p:spPr>
          <a:xfrm>
            <a:off x="5054600" y="3489986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19BDDD-3F2B-2146-A0E6-C0E8DD665C1D}"/>
              </a:ext>
            </a:extLst>
          </p:cNvPr>
          <p:cNvSpPr/>
          <p:nvPr/>
        </p:nvSpPr>
        <p:spPr>
          <a:xfrm>
            <a:off x="1202409" y="3837522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7B4933-A78B-AF4A-BE5E-7FE8FD0A1082}"/>
              </a:ext>
            </a:extLst>
          </p:cNvPr>
          <p:cNvSpPr/>
          <p:nvPr/>
        </p:nvSpPr>
        <p:spPr>
          <a:xfrm>
            <a:off x="2165457" y="3837522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79274C0-70C2-AD43-BF37-298BDCF688CA}"/>
              </a:ext>
            </a:extLst>
          </p:cNvPr>
          <p:cNvSpPr/>
          <p:nvPr/>
        </p:nvSpPr>
        <p:spPr>
          <a:xfrm>
            <a:off x="3128505" y="3837522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93084B-5184-5D47-8B38-6506DA92704E}"/>
              </a:ext>
            </a:extLst>
          </p:cNvPr>
          <p:cNvSpPr/>
          <p:nvPr/>
        </p:nvSpPr>
        <p:spPr>
          <a:xfrm>
            <a:off x="4091553" y="3837522"/>
            <a:ext cx="8890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46C8BE-D099-3B40-AA15-0D10F357FF50}"/>
              </a:ext>
            </a:extLst>
          </p:cNvPr>
          <p:cNvSpPr/>
          <p:nvPr/>
        </p:nvSpPr>
        <p:spPr>
          <a:xfrm>
            <a:off x="5054600" y="3837522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7C712F4-5F35-3B4F-AFEA-7E53CD4C63A3}"/>
              </a:ext>
            </a:extLst>
          </p:cNvPr>
          <p:cNvSpPr/>
          <p:nvPr/>
        </p:nvSpPr>
        <p:spPr>
          <a:xfrm>
            <a:off x="1202409" y="4185058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EE123F0-E697-6A40-B917-EEBB9B8F1AF7}"/>
              </a:ext>
            </a:extLst>
          </p:cNvPr>
          <p:cNvSpPr/>
          <p:nvPr/>
        </p:nvSpPr>
        <p:spPr>
          <a:xfrm>
            <a:off x="2165457" y="4185058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5E0C44-AD3B-1F41-8D6C-94F59D299273}"/>
              </a:ext>
            </a:extLst>
          </p:cNvPr>
          <p:cNvSpPr/>
          <p:nvPr/>
        </p:nvSpPr>
        <p:spPr>
          <a:xfrm>
            <a:off x="3128505" y="4185058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3EA1243-38C9-184E-9B35-20A8A760001E}"/>
              </a:ext>
            </a:extLst>
          </p:cNvPr>
          <p:cNvSpPr/>
          <p:nvPr/>
        </p:nvSpPr>
        <p:spPr>
          <a:xfrm>
            <a:off x="4091553" y="4185058"/>
            <a:ext cx="889000" cy="25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6F1FFF9-2496-AF4F-87B4-67C90EADB23A}"/>
              </a:ext>
            </a:extLst>
          </p:cNvPr>
          <p:cNvSpPr/>
          <p:nvPr/>
        </p:nvSpPr>
        <p:spPr>
          <a:xfrm>
            <a:off x="5054600" y="4185058"/>
            <a:ext cx="8890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Fold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9FAB4FD-47CF-EA44-82EE-2CBAADC329E1}"/>
              </a:ext>
            </a:extLst>
          </p:cNvPr>
          <p:cNvSpPr/>
          <p:nvPr/>
        </p:nvSpPr>
        <p:spPr>
          <a:xfrm>
            <a:off x="6070600" y="4529550"/>
            <a:ext cx="2387600" cy="252000"/>
          </a:xfrm>
          <a:prstGeom prst="rect">
            <a:avLst/>
          </a:prstGeom>
          <a:solidFill>
            <a:srgbClr val="99FFCC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 Data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F89E617A-2FDC-5947-8E06-0B9123460F56}"/>
              </a:ext>
            </a:extLst>
          </p:cNvPr>
          <p:cNvSpPr/>
          <p:nvPr/>
        </p:nvSpPr>
        <p:spPr>
          <a:xfrm rot="16200000">
            <a:off x="3021173" y="2721612"/>
            <a:ext cx="155448" cy="37633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9B6507-FC48-3249-B50F-991724222EA5}"/>
              </a:ext>
            </a:extLst>
          </p:cNvPr>
          <p:cNvSpPr txBox="1"/>
          <p:nvPr/>
        </p:nvSpPr>
        <p:spPr>
          <a:xfrm>
            <a:off x="2316278" y="4816536"/>
            <a:ext cx="1565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Обучение модели</a:t>
            </a:r>
            <a:endParaRPr lang="en-US" sz="1400" dirty="0"/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894C5E07-5E34-1748-A005-A9E749E5BBD2}"/>
              </a:ext>
            </a:extLst>
          </p:cNvPr>
          <p:cNvSpPr/>
          <p:nvPr/>
        </p:nvSpPr>
        <p:spPr>
          <a:xfrm rot="16200000">
            <a:off x="5421376" y="4158768"/>
            <a:ext cx="155448" cy="889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BE55F4-2C49-B04F-9B55-BA1AA5D08181}"/>
              </a:ext>
            </a:extLst>
          </p:cNvPr>
          <p:cNvSpPr txBox="1"/>
          <p:nvPr/>
        </p:nvSpPr>
        <p:spPr>
          <a:xfrm>
            <a:off x="4539943" y="4806211"/>
            <a:ext cx="2165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Подбор </a:t>
            </a:r>
            <a:r>
              <a:rPr lang="ru-RU" sz="1400" dirty="0" err="1"/>
              <a:t>гиперпараметров</a:t>
            </a:r>
            <a:endParaRPr 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CA31D6-BEA5-E447-8B58-982B56BD7BBA}"/>
              </a:ext>
            </a:extLst>
          </p:cNvPr>
          <p:cNvSpPr txBox="1"/>
          <p:nvPr/>
        </p:nvSpPr>
        <p:spPr>
          <a:xfrm>
            <a:off x="6452542" y="3880464"/>
            <a:ext cx="1623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Проверка качества</a:t>
            </a:r>
            <a:endParaRPr lang="en-US" sz="1400" dirty="0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1FB2A097-0623-884D-A49A-D6C82E10EE9F}"/>
              </a:ext>
            </a:extLst>
          </p:cNvPr>
          <p:cNvSpPr/>
          <p:nvPr/>
        </p:nvSpPr>
        <p:spPr>
          <a:xfrm rot="5400000">
            <a:off x="7186675" y="3150084"/>
            <a:ext cx="155448" cy="2387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99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334460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b="1" dirty="0"/>
              <a:t>Метод ближайших соседей</a:t>
            </a:r>
            <a:endParaRPr lang="en-US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http://</a:t>
            </a:r>
            <a:r>
              <a:rPr lang="en-US" sz="1400" dirty="0" err="1">
                <a:hlinkClick r:id="rId3"/>
              </a:rPr>
              <a:t>www.machinelearning.ru</a:t>
            </a:r>
            <a:r>
              <a:rPr lang="en-US" sz="1400" dirty="0">
                <a:hlinkClick r:id="rId3"/>
              </a:rPr>
              <a:t>/wiki/</a:t>
            </a:r>
            <a:r>
              <a:rPr lang="en-US" sz="1400" dirty="0" err="1">
                <a:hlinkClick r:id="rId3"/>
              </a:rPr>
              <a:t>index.php?title</a:t>
            </a:r>
            <a:r>
              <a:rPr lang="en-US" sz="1400" dirty="0">
                <a:hlinkClick r:id="rId3"/>
              </a:rPr>
              <a:t>=</a:t>
            </a:r>
            <a:r>
              <a:rPr lang="ru-RU" sz="1400" dirty="0">
                <a:hlinkClick r:id="rId3"/>
              </a:rPr>
              <a:t>Метод_ближайших_соседей</a:t>
            </a:r>
            <a:endParaRPr lang="ru-RU" sz="1400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b="1" dirty="0" err="1"/>
              <a:t>Sklearn</a:t>
            </a:r>
            <a:r>
              <a:rPr lang="en-US" b="1" dirty="0"/>
              <a:t> </a:t>
            </a:r>
            <a:r>
              <a:rPr lang="en-US" b="1" dirty="0" err="1"/>
              <a:t>kNN</a:t>
            </a:r>
            <a:r>
              <a:rPr lang="en-US" b="1" dirty="0"/>
              <a:t>: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https://scikit-learn.org/stable/modules/neighbors.html</a:t>
            </a:r>
            <a:r>
              <a:rPr lang="en-US" sz="1200" dirty="0"/>
              <a:t> </a:t>
            </a:r>
            <a:endParaRPr lang="ru-RU" sz="18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b="1" dirty="0"/>
              <a:t>Пример </a:t>
            </a:r>
            <a:r>
              <a:rPr lang="en-US" b="1" dirty="0" err="1"/>
              <a:t>kNN</a:t>
            </a:r>
            <a:r>
              <a:rPr lang="en-US" b="1" dirty="0"/>
              <a:t> </a:t>
            </a:r>
            <a:r>
              <a:rPr lang="ru-RU" b="1" dirty="0"/>
              <a:t>на </a:t>
            </a:r>
            <a:r>
              <a:rPr lang="ru-RU" b="1" dirty="0" err="1"/>
              <a:t>датасете</a:t>
            </a:r>
            <a:r>
              <a:rPr lang="ru-RU" b="1" dirty="0"/>
              <a:t> ирисов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https://www.kaggle.com/code/skalskip/iris-data-visualization-and-knn-classification/notebook</a:t>
            </a:r>
            <a:r>
              <a:rPr lang="ru-RU" sz="1400" dirty="0"/>
              <a:t> </a:t>
            </a:r>
            <a:endParaRPr lang="en-US" sz="1300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endParaRPr lang="ru-RU" sz="1300" dirty="0"/>
          </a:p>
          <a:p>
            <a:pPr marL="457200" indent="-311150" algn="l" rtl="0">
              <a:buSzPts val="1300"/>
              <a:buAutoNum type="arabicPeriod"/>
            </a:pPr>
            <a:r>
              <a:rPr lang="en-US" b="1" dirty="0"/>
              <a:t>ROC-AUC</a:t>
            </a:r>
          </a:p>
          <a:p>
            <a:pPr marL="914400" lvl="1" indent="-311150" algn="l" rtl="0">
              <a:lnSpc>
                <a:spcPct val="100000"/>
              </a:lnSpc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https://alexanderdyakonov.wordpress.com/2017/07/28/auc-roc-</a:t>
            </a:r>
            <a:r>
              <a:rPr lang="ru-RU" sz="1400" dirty="0">
                <a:hlinkClick r:id="rId6"/>
              </a:rPr>
              <a:t>площадь-под-кривой-ошибок/</a:t>
            </a:r>
            <a:r>
              <a:rPr lang="en-US" sz="1400" dirty="0"/>
              <a:t>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37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" name="object 3"/>
          <p:cNvSpPr/>
          <p:nvPr/>
        </p:nvSpPr>
        <p:spPr>
          <a:xfrm>
            <a:off x="5805201" y="62732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ru-RU" sz="1400" spc="-10" dirty="0">
                <a:latin typeface="Roboto"/>
                <a:cs typeface="Roboto"/>
              </a:rPr>
              <a:t>Обучение с учителем</a:t>
            </a:r>
          </a:p>
        </p:txBody>
      </p:sp>
      <p:sp>
        <p:nvSpPr>
          <p:cNvPr id="5" name="object 5"/>
          <p:cNvSpPr/>
          <p:nvPr/>
        </p:nvSpPr>
        <p:spPr>
          <a:xfrm>
            <a:off x="1905000" y="1684386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Обучение без учителя</a:t>
            </a:r>
            <a:endParaRPr lang="en-US" sz="1400" spc="-20" dirty="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5882" y="1847802"/>
            <a:ext cx="2203450" cy="579755"/>
          </a:xfrm>
          <a:custGeom>
            <a:avLst/>
            <a:gdLst/>
            <a:ahLst/>
            <a:cxnLst/>
            <a:rect l="l" t="t" r="r" b="b"/>
            <a:pathLst>
              <a:path w="2203450" h="579755">
                <a:moveTo>
                  <a:pt x="21066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106648" y="0"/>
                </a:lnTo>
                <a:lnTo>
                  <a:pt x="2160214" y="16221"/>
                </a:lnTo>
                <a:lnTo>
                  <a:pt x="2195850" y="59603"/>
                </a:lnTo>
                <a:lnTo>
                  <a:pt x="2203199" y="96551"/>
                </a:lnTo>
                <a:lnTo>
                  <a:pt x="2203199" y="482747"/>
                </a:lnTo>
                <a:lnTo>
                  <a:pt x="2195612" y="520330"/>
                </a:lnTo>
                <a:lnTo>
                  <a:pt x="2174920" y="551020"/>
                </a:lnTo>
                <a:lnTo>
                  <a:pt x="2144230" y="571712"/>
                </a:lnTo>
                <a:lnTo>
                  <a:pt x="21066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Введение в </a:t>
            </a:r>
            <a:r>
              <a:rPr lang="en-US" sz="1400" spc="-20" dirty="0">
                <a:latin typeface="Roboto"/>
                <a:cs typeface="Roboto"/>
              </a:rPr>
              <a:t>Deep learning</a:t>
            </a:r>
            <a:endParaRPr sz="1400" spc="-20" dirty="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6500" y="3022737"/>
            <a:ext cx="2971165" cy="579755"/>
          </a:xfrm>
          <a:custGeom>
            <a:avLst/>
            <a:gdLst/>
            <a:ahLst/>
            <a:cxnLst/>
            <a:rect l="l" t="t" r="r" b="b"/>
            <a:pathLst>
              <a:path w="2971165" h="579754">
                <a:moveTo>
                  <a:pt x="28740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874047" y="0"/>
                </a:lnTo>
                <a:lnTo>
                  <a:pt x="2927615" y="16221"/>
                </a:lnTo>
                <a:lnTo>
                  <a:pt x="2963250" y="59603"/>
                </a:lnTo>
                <a:lnTo>
                  <a:pt x="2970599" y="96551"/>
                </a:lnTo>
                <a:lnTo>
                  <a:pt x="2970599" y="482747"/>
                </a:lnTo>
                <a:lnTo>
                  <a:pt x="2963012" y="520330"/>
                </a:lnTo>
                <a:lnTo>
                  <a:pt x="2942320" y="551020"/>
                </a:lnTo>
                <a:lnTo>
                  <a:pt x="2911630" y="571712"/>
                </a:lnTo>
                <a:lnTo>
                  <a:pt x="28740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Анализ временных рядов</a:t>
            </a:r>
          </a:p>
        </p:txBody>
      </p:sp>
      <p:sp>
        <p:nvSpPr>
          <p:cNvPr id="11" name="object 11"/>
          <p:cNvSpPr/>
          <p:nvPr/>
        </p:nvSpPr>
        <p:spPr>
          <a:xfrm>
            <a:off x="5840299" y="277863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4">
                <a:moveTo>
                  <a:pt x="2376647" y="579300"/>
                </a:moveTo>
                <a:lnTo>
                  <a:pt x="96551" y="579300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8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200" y="96551"/>
                </a:lnTo>
                <a:lnTo>
                  <a:pt x="2473200" y="482748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30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Сбор данных. Анализ текстовых данных</a:t>
            </a:r>
          </a:p>
        </p:txBody>
      </p:sp>
      <p:sp>
        <p:nvSpPr>
          <p:cNvPr id="14" name="object 14"/>
          <p:cNvSpPr/>
          <p:nvPr/>
        </p:nvSpPr>
        <p:spPr>
          <a:xfrm>
            <a:off x="1472660" y="916975"/>
            <a:ext cx="4332605" cy="1220470"/>
          </a:xfrm>
          <a:custGeom>
            <a:avLst/>
            <a:gdLst/>
            <a:ahLst/>
            <a:cxnLst/>
            <a:rect l="l" t="t" r="r" b="b"/>
            <a:pathLst>
              <a:path w="4332605" h="1220470">
                <a:moveTo>
                  <a:pt x="2898413" y="1010949"/>
                </a:moveTo>
                <a:lnTo>
                  <a:pt x="2964258" y="1012817"/>
                </a:lnTo>
                <a:lnTo>
                  <a:pt x="3023231" y="1018131"/>
                </a:lnTo>
                <a:lnTo>
                  <a:pt x="3076192" y="1026461"/>
                </a:lnTo>
                <a:lnTo>
                  <a:pt x="3124000" y="1037376"/>
                </a:lnTo>
                <a:lnTo>
                  <a:pt x="3167514" y="1050445"/>
                </a:lnTo>
                <a:lnTo>
                  <a:pt x="3207593" y="1065238"/>
                </a:lnTo>
                <a:lnTo>
                  <a:pt x="3245096" y="1081324"/>
                </a:lnTo>
                <a:lnTo>
                  <a:pt x="3280884" y="1098271"/>
                </a:lnTo>
                <a:lnTo>
                  <a:pt x="3315813" y="1115649"/>
                </a:lnTo>
                <a:lnTo>
                  <a:pt x="3350745" y="1133028"/>
                </a:lnTo>
                <a:lnTo>
                  <a:pt x="3386537" y="1149975"/>
                </a:lnTo>
                <a:lnTo>
                  <a:pt x="3424048" y="1166061"/>
                </a:lnTo>
                <a:lnTo>
                  <a:pt x="3464138" y="1180854"/>
                </a:lnTo>
                <a:lnTo>
                  <a:pt x="3507664" y="1193923"/>
                </a:lnTo>
                <a:lnTo>
                  <a:pt x="3555486" y="1204838"/>
                </a:lnTo>
                <a:lnTo>
                  <a:pt x="3608463" y="1213168"/>
                </a:lnTo>
                <a:lnTo>
                  <a:pt x="3667452" y="1218482"/>
                </a:lnTo>
                <a:lnTo>
                  <a:pt x="3733313" y="1220349"/>
                </a:lnTo>
              </a:path>
              <a:path w="4332605" h="1220470">
                <a:moveTo>
                  <a:pt x="4332540" y="0"/>
                </a:moveTo>
                <a:lnTo>
                  <a:pt x="4257836" y="109"/>
                </a:lnTo>
                <a:lnTo>
                  <a:pt x="4183563" y="436"/>
                </a:lnTo>
                <a:lnTo>
                  <a:pt x="4109729" y="978"/>
                </a:lnTo>
                <a:lnTo>
                  <a:pt x="4036339" y="1732"/>
                </a:lnTo>
                <a:lnTo>
                  <a:pt x="3963400" y="2696"/>
                </a:lnTo>
                <a:lnTo>
                  <a:pt x="3890918" y="3866"/>
                </a:lnTo>
                <a:lnTo>
                  <a:pt x="3818900" y="5241"/>
                </a:lnTo>
                <a:lnTo>
                  <a:pt x="3747352" y="6817"/>
                </a:lnTo>
                <a:lnTo>
                  <a:pt x="3676281" y="8593"/>
                </a:lnTo>
                <a:lnTo>
                  <a:pt x="3605692" y="10564"/>
                </a:lnTo>
                <a:lnTo>
                  <a:pt x="3535592" y="12729"/>
                </a:lnTo>
                <a:lnTo>
                  <a:pt x="3465987" y="15085"/>
                </a:lnTo>
                <a:lnTo>
                  <a:pt x="3396885" y="17630"/>
                </a:lnTo>
                <a:lnTo>
                  <a:pt x="3328291" y="20360"/>
                </a:lnTo>
                <a:lnTo>
                  <a:pt x="3260211" y="23273"/>
                </a:lnTo>
                <a:lnTo>
                  <a:pt x="3192652" y="26366"/>
                </a:lnTo>
                <a:lnTo>
                  <a:pt x="3125621" y="29637"/>
                </a:lnTo>
                <a:lnTo>
                  <a:pt x="3059124" y="33083"/>
                </a:lnTo>
                <a:lnTo>
                  <a:pt x="2993166" y="36702"/>
                </a:lnTo>
                <a:lnTo>
                  <a:pt x="2927755" y="40490"/>
                </a:lnTo>
                <a:lnTo>
                  <a:pt x="2862897" y="44445"/>
                </a:lnTo>
                <a:lnTo>
                  <a:pt x="2798599" y="48565"/>
                </a:lnTo>
                <a:lnTo>
                  <a:pt x="2734866" y="52847"/>
                </a:lnTo>
                <a:lnTo>
                  <a:pt x="2671705" y="57287"/>
                </a:lnTo>
                <a:lnTo>
                  <a:pt x="2609122" y="61884"/>
                </a:lnTo>
                <a:lnTo>
                  <a:pt x="2547124" y="66635"/>
                </a:lnTo>
                <a:lnTo>
                  <a:pt x="2485717" y="71538"/>
                </a:lnTo>
                <a:lnTo>
                  <a:pt x="2424908" y="76588"/>
                </a:lnTo>
                <a:lnTo>
                  <a:pt x="2364702" y="81785"/>
                </a:lnTo>
                <a:lnTo>
                  <a:pt x="2305107" y="87125"/>
                </a:lnTo>
                <a:lnTo>
                  <a:pt x="2246128" y="92605"/>
                </a:lnTo>
                <a:lnTo>
                  <a:pt x="2187773" y="98223"/>
                </a:lnTo>
                <a:lnTo>
                  <a:pt x="2130046" y="103977"/>
                </a:lnTo>
                <a:lnTo>
                  <a:pt x="2072956" y="109863"/>
                </a:lnTo>
                <a:lnTo>
                  <a:pt x="2016508" y="115879"/>
                </a:lnTo>
                <a:lnTo>
                  <a:pt x="1960708" y="122022"/>
                </a:lnTo>
                <a:lnTo>
                  <a:pt x="1905563" y="128291"/>
                </a:lnTo>
                <a:lnTo>
                  <a:pt x="1851079" y="134681"/>
                </a:lnTo>
                <a:lnTo>
                  <a:pt x="1797263" y="141190"/>
                </a:lnTo>
                <a:lnTo>
                  <a:pt x="1744121" y="147816"/>
                </a:lnTo>
                <a:lnTo>
                  <a:pt x="1691659" y="154556"/>
                </a:lnTo>
                <a:lnTo>
                  <a:pt x="1639884" y="161408"/>
                </a:lnTo>
                <a:lnTo>
                  <a:pt x="1588802" y="168368"/>
                </a:lnTo>
                <a:lnTo>
                  <a:pt x="1538420" y="175434"/>
                </a:lnTo>
                <a:lnTo>
                  <a:pt x="1488744" y="182604"/>
                </a:lnTo>
                <a:lnTo>
                  <a:pt x="1439779" y="189875"/>
                </a:lnTo>
                <a:lnTo>
                  <a:pt x="1391534" y="197244"/>
                </a:lnTo>
                <a:lnTo>
                  <a:pt x="1344013" y="204708"/>
                </a:lnTo>
                <a:lnTo>
                  <a:pt x="1297224" y="212265"/>
                </a:lnTo>
                <a:lnTo>
                  <a:pt x="1251173" y="219912"/>
                </a:lnTo>
                <a:lnTo>
                  <a:pt x="1205865" y="227647"/>
                </a:lnTo>
                <a:lnTo>
                  <a:pt x="1161308" y="235466"/>
                </a:lnTo>
                <a:lnTo>
                  <a:pt x="1117509" y="243368"/>
                </a:lnTo>
                <a:lnTo>
                  <a:pt x="1074472" y="251350"/>
                </a:lnTo>
                <a:lnTo>
                  <a:pt x="1032205" y="259408"/>
                </a:lnTo>
                <a:lnTo>
                  <a:pt x="990714" y="267540"/>
                </a:lnTo>
                <a:lnTo>
                  <a:pt x="950005" y="275745"/>
                </a:lnTo>
                <a:lnTo>
                  <a:pt x="910085" y="284018"/>
                </a:lnTo>
                <a:lnTo>
                  <a:pt x="870960" y="292357"/>
                </a:lnTo>
                <a:lnTo>
                  <a:pt x="832637" y="300760"/>
                </a:lnTo>
                <a:lnTo>
                  <a:pt x="795122" y="309224"/>
                </a:lnTo>
                <a:lnTo>
                  <a:pt x="722540" y="326325"/>
                </a:lnTo>
                <a:lnTo>
                  <a:pt x="653266" y="343638"/>
                </a:lnTo>
                <a:lnTo>
                  <a:pt x="587352" y="361141"/>
                </a:lnTo>
                <a:lnTo>
                  <a:pt x="524847" y="378815"/>
                </a:lnTo>
                <a:lnTo>
                  <a:pt x="465803" y="396637"/>
                </a:lnTo>
                <a:lnTo>
                  <a:pt x="410272" y="414586"/>
                </a:lnTo>
                <a:lnTo>
                  <a:pt x="358303" y="432641"/>
                </a:lnTo>
                <a:lnTo>
                  <a:pt x="309948" y="450782"/>
                </a:lnTo>
                <a:lnTo>
                  <a:pt x="265259" y="468986"/>
                </a:lnTo>
                <a:lnTo>
                  <a:pt x="224285" y="487232"/>
                </a:lnTo>
                <a:lnTo>
                  <a:pt x="187079" y="505499"/>
                </a:lnTo>
                <a:lnTo>
                  <a:pt x="135498" y="534649"/>
                </a:lnTo>
                <a:lnTo>
                  <a:pt x="93104" y="563711"/>
                </a:lnTo>
                <a:lnTo>
                  <a:pt x="59356" y="592602"/>
                </a:lnTo>
                <a:lnTo>
                  <a:pt x="33712" y="621233"/>
                </a:lnTo>
                <a:lnTo>
                  <a:pt x="4575" y="677374"/>
                </a:lnTo>
                <a:lnTo>
                  <a:pt x="0" y="704711"/>
                </a:lnTo>
                <a:lnTo>
                  <a:pt x="1366" y="731444"/>
                </a:lnTo>
                <a:lnTo>
                  <a:pt x="19758" y="782754"/>
                </a:lnTo>
                <a:lnTo>
                  <a:pt x="55426" y="830612"/>
                </a:lnTo>
                <a:lnTo>
                  <a:pt x="104041" y="874328"/>
                </a:lnTo>
                <a:lnTo>
                  <a:pt x="161278" y="913213"/>
                </a:lnTo>
                <a:lnTo>
                  <a:pt x="222809" y="946575"/>
                </a:lnTo>
                <a:lnTo>
                  <a:pt x="284307" y="973725"/>
                </a:lnTo>
                <a:lnTo>
                  <a:pt x="341446" y="993973"/>
                </a:lnTo>
                <a:lnTo>
                  <a:pt x="389899" y="1006628"/>
                </a:lnTo>
                <a:lnTo>
                  <a:pt x="409517" y="1009892"/>
                </a:lnTo>
                <a:lnTo>
                  <a:pt x="425340" y="1010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1749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7" y="0"/>
                </a:lnTo>
                <a:lnTo>
                  <a:pt x="3040715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Рекомендательные системы</a:t>
            </a:r>
          </a:p>
        </p:txBody>
      </p:sp>
      <p:sp>
        <p:nvSpPr>
          <p:cNvPr id="18" name="object 18"/>
          <p:cNvSpPr/>
          <p:nvPr/>
        </p:nvSpPr>
        <p:spPr>
          <a:xfrm>
            <a:off x="870483" y="2137452"/>
            <a:ext cx="7710805" cy="2184400"/>
          </a:xfrm>
          <a:custGeom>
            <a:avLst/>
            <a:gdLst/>
            <a:ahLst/>
            <a:cxnLst/>
            <a:rect l="l" t="t" r="r" b="b"/>
            <a:pathLst>
              <a:path w="7710805" h="2184400">
                <a:moveTo>
                  <a:pt x="6538599" y="0"/>
                </a:moveTo>
                <a:lnTo>
                  <a:pt x="6604000" y="1019"/>
                </a:lnTo>
                <a:lnTo>
                  <a:pt x="6668319" y="4025"/>
                </a:lnTo>
                <a:lnTo>
                  <a:pt x="6731475" y="8937"/>
                </a:lnTo>
                <a:lnTo>
                  <a:pt x="6793390" y="15677"/>
                </a:lnTo>
                <a:lnTo>
                  <a:pt x="6853985" y="24164"/>
                </a:lnTo>
                <a:lnTo>
                  <a:pt x="6913181" y="34320"/>
                </a:lnTo>
                <a:lnTo>
                  <a:pt x="6970897" y="46065"/>
                </a:lnTo>
                <a:lnTo>
                  <a:pt x="7027055" y="59319"/>
                </a:lnTo>
                <a:lnTo>
                  <a:pt x="7081576" y="74004"/>
                </a:lnTo>
                <a:lnTo>
                  <a:pt x="7134380" y="90039"/>
                </a:lnTo>
                <a:lnTo>
                  <a:pt x="7185389" y="107345"/>
                </a:lnTo>
                <a:lnTo>
                  <a:pt x="7234522" y="125843"/>
                </a:lnTo>
                <a:lnTo>
                  <a:pt x="7281701" y="145453"/>
                </a:lnTo>
                <a:lnTo>
                  <a:pt x="7326847" y="166095"/>
                </a:lnTo>
                <a:lnTo>
                  <a:pt x="7369880" y="187692"/>
                </a:lnTo>
                <a:lnTo>
                  <a:pt x="7410721" y="210162"/>
                </a:lnTo>
                <a:lnTo>
                  <a:pt x="7449291" y="233426"/>
                </a:lnTo>
                <a:lnTo>
                  <a:pt x="7485511" y="257406"/>
                </a:lnTo>
                <a:lnTo>
                  <a:pt x="7519301" y="282021"/>
                </a:lnTo>
                <a:lnTo>
                  <a:pt x="7550582" y="307192"/>
                </a:lnTo>
                <a:lnTo>
                  <a:pt x="7579275" y="332840"/>
                </a:lnTo>
                <a:lnTo>
                  <a:pt x="7628579" y="385248"/>
                </a:lnTo>
                <a:lnTo>
                  <a:pt x="7666581" y="438610"/>
                </a:lnTo>
                <a:lnTo>
                  <a:pt x="7700257" y="515234"/>
                </a:lnTo>
                <a:lnTo>
                  <a:pt x="7709805" y="564510"/>
                </a:lnTo>
                <a:lnTo>
                  <a:pt x="7710791" y="612768"/>
                </a:lnTo>
                <a:lnTo>
                  <a:pt x="7704217" y="659500"/>
                </a:lnTo>
                <a:lnTo>
                  <a:pt x="7691085" y="704196"/>
                </a:lnTo>
                <a:lnTo>
                  <a:pt x="7672397" y="746348"/>
                </a:lnTo>
                <a:lnTo>
                  <a:pt x="7649154" y="785446"/>
                </a:lnTo>
                <a:lnTo>
                  <a:pt x="7622360" y="820983"/>
                </a:lnTo>
                <a:lnTo>
                  <a:pt x="7593014" y="852448"/>
                </a:lnTo>
                <a:lnTo>
                  <a:pt x="7562121" y="879334"/>
                </a:lnTo>
                <a:lnTo>
                  <a:pt x="7530680" y="901130"/>
                </a:lnTo>
                <a:lnTo>
                  <a:pt x="7470168" y="927422"/>
                </a:lnTo>
                <a:lnTo>
                  <a:pt x="7443099" y="930899"/>
                </a:lnTo>
              </a:path>
              <a:path w="7710805" h="2184400">
                <a:moveTo>
                  <a:pt x="4969816" y="930831"/>
                </a:moveTo>
                <a:lnTo>
                  <a:pt x="4898757" y="931386"/>
                </a:lnTo>
                <a:lnTo>
                  <a:pt x="4831532" y="933009"/>
                </a:lnTo>
                <a:lnTo>
                  <a:pt x="4767914" y="935636"/>
                </a:lnTo>
                <a:lnTo>
                  <a:pt x="4707678" y="939206"/>
                </a:lnTo>
                <a:lnTo>
                  <a:pt x="4650598" y="943655"/>
                </a:lnTo>
                <a:lnTo>
                  <a:pt x="4596449" y="948920"/>
                </a:lnTo>
                <a:lnTo>
                  <a:pt x="4545006" y="954939"/>
                </a:lnTo>
                <a:lnTo>
                  <a:pt x="4496043" y="961649"/>
                </a:lnTo>
                <a:lnTo>
                  <a:pt x="4449335" y="968988"/>
                </a:lnTo>
                <a:lnTo>
                  <a:pt x="4404655" y="976891"/>
                </a:lnTo>
                <a:lnTo>
                  <a:pt x="4361780" y="985297"/>
                </a:lnTo>
                <a:lnTo>
                  <a:pt x="4320483" y="994142"/>
                </a:lnTo>
                <a:lnTo>
                  <a:pt x="4280538" y="1003365"/>
                </a:lnTo>
                <a:lnTo>
                  <a:pt x="4241721" y="1012901"/>
                </a:lnTo>
                <a:lnTo>
                  <a:pt x="4203805" y="1022689"/>
                </a:lnTo>
                <a:lnTo>
                  <a:pt x="4166567" y="1032665"/>
                </a:lnTo>
                <a:lnTo>
                  <a:pt x="4129778" y="1042767"/>
                </a:lnTo>
                <a:lnTo>
                  <a:pt x="4056653" y="1063096"/>
                </a:lnTo>
                <a:lnTo>
                  <a:pt x="4019865" y="1073198"/>
                </a:lnTo>
                <a:lnTo>
                  <a:pt x="3982626" y="1083174"/>
                </a:lnTo>
                <a:lnTo>
                  <a:pt x="3944711" y="1092961"/>
                </a:lnTo>
                <a:lnTo>
                  <a:pt x="3905894" y="1102498"/>
                </a:lnTo>
                <a:lnTo>
                  <a:pt x="3865949" y="1111720"/>
                </a:lnTo>
                <a:lnTo>
                  <a:pt x="3824652" y="1120566"/>
                </a:lnTo>
                <a:lnTo>
                  <a:pt x="3781776" y="1128972"/>
                </a:lnTo>
                <a:lnTo>
                  <a:pt x="3737097" y="1136875"/>
                </a:lnTo>
                <a:lnTo>
                  <a:pt x="3690389" y="1144213"/>
                </a:lnTo>
                <a:lnTo>
                  <a:pt x="3641426" y="1150923"/>
                </a:lnTo>
                <a:lnTo>
                  <a:pt x="3589983" y="1156943"/>
                </a:lnTo>
                <a:lnTo>
                  <a:pt x="3535834" y="1162208"/>
                </a:lnTo>
                <a:lnTo>
                  <a:pt x="3478754" y="1166657"/>
                </a:lnTo>
                <a:lnTo>
                  <a:pt x="3418518" y="1170227"/>
                </a:lnTo>
                <a:lnTo>
                  <a:pt x="3354900" y="1172854"/>
                </a:lnTo>
                <a:lnTo>
                  <a:pt x="3287674" y="1174477"/>
                </a:lnTo>
                <a:lnTo>
                  <a:pt x="3216616" y="1175031"/>
                </a:lnTo>
              </a:path>
              <a:path w="7710805" h="2184400">
                <a:moveTo>
                  <a:pt x="246017" y="1174934"/>
                </a:moveTo>
                <a:lnTo>
                  <a:pt x="188605" y="1191926"/>
                </a:lnTo>
                <a:lnTo>
                  <a:pt x="130113" y="1239225"/>
                </a:lnTo>
                <a:lnTo>
                  <a:pt x="102260" y="1272518"/>
                </a:lnTo>
                <a:lnTo>
                  <a:pt x="76297" y="1311322"/>
                </a:lnTo>
                <a:lnTo>
                  <a:pt x="52942" y="1354948"/>
                </a:lnTo>
                <a:lnTo>
                  <a:pt x="32915" y="1402706"/>
                </a:lnTo>
                <a:lnTo>
                  <a:pt x="16936" y="1453909"/>
                </a:lnTo>
                <a:lnTo>
                  <a:pt x="5724" y="1507867"/>
                </a:lnTo>
                <a:lnTo>
                  <a:pt x="0" y="1563891"/>
                </a:lnTo>
                <a:lnTo>
                  <a:pt x="482" y="1621294"/>
                </a:lnTo>
                <a:lnTo>
                  <a:pt x="7890" y="1679384"/>
                </a:lnTo>
                <a:lnTo>
                  <a:pt x="17880" y="1721379"/>
                </a:lnTo>
                <a:lnTo>
                  <a:pt x="31687" y="1763114"/>
                </a:lnTo>
                <a:lnTo>
                  <a:pt x="49138" y="1804329"/>
                </a:lnTo>
                <a:lnTo>
                  <a:pt x="70061" y="1844767"/>
                </a:lnTo>
                <a:lnTo>
                  <a:pt x="94284" y="1884166"/>
                </a:lnTo>
                <a:lnTo>
                  <a:pt x="121635" y="1922268"/>
                </a:lnTo>
                <a:lnTo>
                  <a:pt x="151942" y="1958813"/>
                </a:lnTo>
                <a:lnTo>
                  <a:pt x="185033" y="1993541"/>
                </a:lnTo>
                <a:lnTo>
                  <a:pt x="220736" y="2026194"/>
                </a:lnTo>
                <a:lnTo>
                  <a:pt x="258879" y="2056511"/>
                </a:lnTo>
                <a:lnTo>
                  <a:pt x="299290" y="2084233"/>
                </a:lnTo>
                <a:lnTo>
                  <a:pt x="341797" y="2109101"/>
                </a:lnTo>
                <a:lnTo>
                  <a:pt x="386227" y="2130855"/>
                </a:lnTo>
                <a:lnTo>
                  <a:pt x="432410" y="2149236"/>
                </a:lnTo>
                <a:lnTo>
                  <a:pt x="480172" y="2163983"/>
                </a:lnTo>
                <a:lnTo>
                  <a:pt x="529342" y="2174839"/>
                </a:lnTo>
                <a:lnTo>
                  <a:pt x="579748" y="2181542"/>
                </a:lnTo>
                <a:lnTo>
                  <a:pt x="631217" y="218383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83000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8" y="0"/>
                </a:lnTo>
                <a:lnTo>
                  <a:pt x="3040714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Проектная работа</a:t>
            </a:r>
          </a:p>
        </p:txBody>
      </p:sp>
      <p:sp>
        <p:nvSpPr>
          <p:cNvPr id="21" name="object 21"/>
          <p:cNvSpPr/>
          <p:nvPr/>
        </p:nvSpPr>
        <p:spPr>
          <a:xfrm>
            <a:off x="4585449" y="4321249"/>
            <a:ext cx="497840" cy="0"/>
          </a:xfrm>
          <a:custGeom>
            <a:avLst/>
            <a:gdLst/>
            <a:ahLst/>
            <a:cxnLst/>
            <a:rect l="l" t="t" r="r" b="b"/>
            <a:pathLst>
              <a:path w="497839">
                <a:moveTo>
                  <a:pt x="0" y="0"/>
                </a:moveTo>
                <a:lnTo>
                  <a:pt x="4976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ru-RU" dirty="0"/>
            </a:br>
            <a:r>
              <a:rPr lang="ru-RU" sz="1800" dirty="0"/>
              <a:t>17</a:t>
            </a:r>
            <a:r>
              <a:rPr lang="en-US" sz="1800" dirty="0"/>
              <a:t>.</a:t>
            </a:r>
            <a:r>
              <a:rPr lang="ru-RU" sz="1800" dirty="0"/>
              <a:t>0</a:t>
            </a:r>
            <a:r>
              <a:rPr lang="en-US" sz="1800" dirty="0"/>
              <a:t>1 – </a:t>
            </a:r>
            <a:r>
              <a:rPr lang="ru-RU" sz="1800" dirty="0"/>
              <a:t>Деревья решений</a:t>
            </a:r>
            <a:br>
              <a:rPr lang="ru-RU" sz="1800" dirty="0"/>
            </a:br>
            <a:br>
              <a:rPr lang="ru-RU" sz="1800" dirty="0"/>
            </a:br>
            <a:endParaRPr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с учителем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15558" y="1726124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Вводный урок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08662" y="2200041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Метод градиентного спуска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15557" y="267395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EDA, cross-validation,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метрики качества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2335" y="362179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Ансамбли моделей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90969" y="1599534"/>
            <a:ext cx="240405" cy="40877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650562" y="1839941"/>
            <a:ext cx="714322" cy="401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417051" y="2073451"/>
            <a:ext cx="1188239" cy="4087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946523" y="2543979"/>
            <a:ext cx="2136073" cy="41555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902224"/>
              </p:ext>
            </p:extLst>
          </p:nvPr>
        </p:nvGraphicFramePr>
        <p:xfrm>
          <a:off x="4495800" y="573874"/>
          <a:ext cx="3086874" cy="365760"/>
        </p:xfrm>
        <a:graphic>
          <a:graphicData uri="http://schemas.openxmlformats.org/drawingml/2006/table">
            <a:tbl>
              <a:tblPr firstRow="1" bandRow="1"/>
              <a:tblGrid>
                <a:gridCol w="4409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490757732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1652086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264795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34;p40">
            <a:extLst>
              <a:ext uri="{FF2B5EF4-FFF2-40B4-BE49-F238E27FC236}">
                <a16:creationId xmlns:a16="http://schemas.microsoft.com/office/drawing/2014/main" id="{9CA7CE92-EB2F-CA40-973B-6F01B25E969A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" b="2113"/>
          <a:stretch/>
        </p:blipFill>
        <p:spPr>
          <a:xfrm>
            <a:off x="552678" y="1742058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005340" y="17452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005340" y="22024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009548" y="267461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999930" y="314562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F96D2A48-BBCF-C14C-91F5-B1D2D2B8DD05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310515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3F6CCE-3421-0F41-BADD-782C8BB884F8}"/>
              </a:ext>
            </a:extLst>
          </p:cNvPr>
          <p:cNvSpPr txBox="1"/>
          <p:nvPr/>
        </p:nvSpPr>
        <p:spPr>
          <a:xfrm rot="20748746">
            <a:off x="7550201" y="4022643"/>
            <a:ext cx="105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urlz MT" pitchFamily="8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HomeTask</a:t>
            </a:r>
            <a:endParaRPr lang="en-US" dirty="0">
              <a:latin typeface="Curlz MT" pitchFamily="8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pic>
        <p:nvPicPr>
          <p:cNvPr id="35" name="Google Shape;234;p40">
            <a:extLst>
              <a:ext uri="{FF2B5EF4-FFF2-40B4-BE49-F238E27FC236}">
                <a16:creationId xmlns:a16="http://schemas.microsoft.com/office/drawing/2014/main" id="{E679B14B-9D9C-2247-BD56-79A970AE1689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" b="2113"/>
          <a:stretch/>
        </p:blipFill>
        <p:spPr>
          <a:xfrm>
            <a:off x="552678" y="2175748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" name="Google Shape;271;p44">
            <a:extLst>
              <a:ext uri="{FF2B5EF4-FFF2-40B4-BE49-F238E27FC236}">
                <a16:creationId xmlns:a16="http://schemas.microsoft.com/office/drawing/2014/main" id="{F60BC49E-A536-B34B-AF24-8AFC035465EB}"/>
              </a:ext>
            </a:extLst>
          </p:cNvPr>
          <p:cNvSpPr/>
          <p:nvPr/>
        </p:nvSpPr>
        <p:spPr>
          <a:xfrm>
            <a:off x="2236006" y="409570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Градиентный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бустинг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7" name="Google Shape;271;p44">
            <a:extLst>
              <a:ext uri="{FF2B5EF4-FFF2-40B4-BE49-F238E27FC236}">
                <a16:creationId xmlns:a16="http://schemas.microsoft.com/office/drawing/2014/main" id="{B8247EF9-F349-4047-B64B-B24CAB779659}"/>
              </a:ext>
            </a:extLst>
          </p:cNvPr>
          <p:cNvSpPr/>
          <p:nvPr/>
        </p:nvSpPr>
        <p:spPr>
          <a:xfrm>
            <a:off x="2236005" y="456962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Метод опорных векторов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1E70FE6D-9707-554D-A77C-32B4E003302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67571" y="4127861"/>
            <a:ext cx="324002" cy="3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B1FC711-FBE3-434C-AEF7-F2DA3AA51B14}"/>
              </a:ext>
            </a:extLst>
          </p:cNvPr>
          <p:cNvCxnSpPr>
            <a:cxnSpLocks/>
            <a:stCxn id="271" idx="2"/>
            <a:endCxn id="36" idx="1"/>
          </p:cNvCxnSpPr>
          <p:nvPr/>
        </p:nvCxnSpPr>
        <p:spPr>
          <a:xfrm rot="16200000" flipH="1">
            <a:off x="716400" y="2774103"/>
            <a:ext cx="2609990" cy="42922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50880369-3A08-E74F-921D-8DDC467E8498}"/>
              </a:ext>
            </a:extLst>
          </p:cNvPr>
          <p:cNvCxnSpPr>
            <a:cxnSpLocks/>
            <a:stCxn id="271" idx="2"/>
            <a:endCxn id="37" idx="1"/>
          </p:cNvCxnSpPr>
          <p:nvPr/>
        </p:nvCxnSpPr>
        <p:spPr>
          <a:xfrm rot="16200000" flipH="1">
            <a:off x="479441" y="3011061"/>
            <a:ext cx="3083907" cy="4292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271;p44">
            <a:extLst>
              <a:ext uri="{FF2B5EF4-FFF2-40B4-BE49-F238E27FC236}">
                <a16:creationId xmlns:a16="http://schemas.microsoft.com/office/drawing/2014/main" id="{202A737D-E7DC-8C41-BE46-91412B9E7E94}"/>
              </a:ext>
            </a:extLst>
          </p:cNvPr>
          <p:cNvSpPr/>
          <p:nvPr/>
        </p:nvSpPr>
        <p:spPr>
          <a:xfrm>
            <a:off x="2236005" y="3147875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Деревья решений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3E77C231-10B1-314C-9215-CB3F9F5ABE27}"/>
              </a:ext>
            </a:extLst>
          </p:cNvPr>
          <p:cNvCxnSpPr>
            <a:cxnSpLocks/>
            <a:stCxn id="271" idx="2"/>
            <a:endCxn id="40" idx="1"/>
          </p:cNvCxnSpPr>
          <p:nvPr/>
        </p:nvCxnSpPr>
        <p:spPr>
          <a:xfrm rot="16200000" flipH="1">
            <a:off x="1190316" y="2300186"/>
            <a:ext cx="1662156" cy="4292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FAA116-F93B-294A-8660-F6AB595D8EEA}"/>
              </a:ext>
            </a:extLst>
          </p:cNvPr>
          <p:cNvSpPr txBox="1"/>
          <p:nvPr/>
        </p:nvSpPr>
        <p:spPr>
          <a:xfrm>
            <a:off x="991062" y="362908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4" name="Google Shape;225;p40">
            <a:extLst>
              <a:ext uri="{FF2B5EF4-FFF2-40B4-BE49-F238E27FC236}">
                <a16:creationId xmlns:a16="http://schemas.microsoft.com/office/drawing/2014/main" id="{8ADA1194-0391-FE46-BC2B-EC70673CDE2C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3588615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2089506-B6F2-7A44-B1F6-7147A7961ADE}"/>
              </a:ext>
            </a:extLst>
          </p:cNvPr>
          <p:cNvSpPr txBox="1"/>
          <p:nvPr/>
        </p:nvSpPr>
        <p:spPr>
          <a:xfrm>
            <a:off x="981901" y="409633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6" name="Google Shape;225;p40">
            <a:extLst>
              <a:ext uri="{FF2B5EF4-FFF2-40B4-BE49-F238E27FC236}">
                <a16:creationId xmlns:a16="http://schemas.microsoft.com/office/drawing/2014/main" id="{C2E8B839-A820-4A46-9F78-82F8D5702B66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405586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BC7DD76-B440-6744-854D-4077DFBA106F}"/>
              </a:ext>
            </a:extLst>
          </p:cNvPr>
          <p:cNvSpPr txBox="1"/>
          <p:nvPr/>
        </p:nvSpPr>
        <p:spPr>
          <a:xfrm>
            <a:off x="1003830" y="454987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8" name="Google Shape;225;p40">
            <a:extLst>
              <a:ext uri="{FF2B5EF4-FFF2-40B4-BE49-F238E27FC236}">
                <a16:creationId xmlns:a16="http://schemas.microsoft.com/office/drawing/2014/main" id="{243F857B-4388-9148-9DDE-B89BD102E4F0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4509396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026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9" y="1074905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адачи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740239" y="2401467"/>
            <a:ext cx="3556275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Алгоритм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kNN</a:t>
            </a:r>
            <a:endParaRPr lang="en-US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740239" y="3064748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Метрики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9" y="1263004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40239" y="2589566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9" y="3728029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Нормализация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9" y="3252847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9" y="1738186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Классификация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V="1">
            <a:off x="740239" y="1926285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3C19897-C658-D047-A9B1-7FA552363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444" y="1295400"/>
            <a:ext cx="3835400" cy="2552700"/>
          </a:xfrm>
          <a:prstGeom prst="rect">
            <a:avLst/>
          </a:prstGeom>
        </p:spPr>
      </p:pic>
      <p:sp>
        <p:nvSpPr>
          <p:cNvPr id="16" name="Google Shape;238;p37">
            <a:extLst>
              <a:ext uri="{FF2B5EF4-FFF2-40B4-BE49-F238E27FC236}">
                <a16:creationId xmlns:a16="http://schemas.microsoft.com/office/drawing/2014/main" id="{1E93F41F-C7D4-7B40-9453-630D8322B79F}"/>
              </a:ext>
            </a:extLst>
          </p:cNvPr>
          <p:cNvSpPr/>
          <p:nvPr/>
        </p:nvSpPr>
        <p:spPr>
          <a:xfrm>
            <a:off x="740238" y="4391312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Кросс-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242;p37">
            <a:extLst>
              <a:ext uri="{FF2B5EF4-FFF2-40B4-BE49-F238E27FC236}">
                <a16:creationId xmlns:a16="http://schemas.microsoft.com/office/drawing/2014/main" id="{B2CB5C7A-BED0-5A48-8D67-CA874A50A0CA}"/>
              </a:ext>
            </a:extLst>
          </p:cNvPr>
          <p:cNvCxnSpPr>
            <a:cxnSpLocks/>
            <a:stCxn id="2" idx="1"/>
            <a:endCxn id="16" idx="1"/>
          </p:cNvCxnSpPr>
          <p:nvPr/>
        </p:nvCxnSpPr>
        <p:spPr>
          <a:xfrm rot="10800000" flipV="1">
            <a:off x="740239" y="3916128"/>
            <a:ext cx="1" cy="663283"/>
          </a:xfrm>
          <a:prstGeom prst="curvedConnector3">
            <a:avLst>
              <a:gd name="adj1" fmla="val 2286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781040577"/>
              </p:ext>
            </p:extLst>
          </p:nvPr>
        </p:nvGraphicFramePr>
        <p:xfrm>
          <a:off x="1219200" y="1511273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метрики качества и основы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валидации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моделей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Перейти к ансамблям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Зачем вам это уметь</a:t>
            </a:r>
            <a:endParaRPr sz="1500" b="1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ru-RU" dirty="0"/>
              <a:t>Задачи машинного обучения</a:t>
            </a:r>
            <a:br>
              <a:rPr lang="ru-RU" dirty="0"/>
            </a:br>
            <a:br>
              <a:rPr lang="ru-RU" dirty="0"/>
            </a:br>
            <a:r>
              <a:rPr lang="ru-RU" sz="2800" dirty="0"/>
              <a:t>Какие они бывают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33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12419</TotalTime>
  <Words>1594</Words>
  <Application>Microsoft Macintosh PowerPoint</Application>
  <PresentationFormat>On-screen Show (16:9)</PresentationFormat>
  <Paragraphs>422</Paragraphs>
  <Slides>51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AkayaTelivigala</vt:lpstr>
      <vt:lpstr>Arial</vt:lpstr>
      <vt:lpstr>Calibri</vt:lpstr>
      <vt:lpstr>Cambria Math</vt:lpstr>
      <vt:lpstr>Curlz MT</vt:lpstr>
      <vt:lpstr>Google Sans</vt:lpstr>
      <vt:lpstr>Helvetica Neue</vt:lpstr>
      <vt:lpstr>Microsoft Sans Serif</vt:lpstr>
      <vt:lpstr>roboto</vt:lpstr>
      <vt:lpstr>roboto</vt:lpstr>
      <vt:lpstr>Söhne</vt:lpstr>
      <vt:lpstr>Wingdings</vt:lpstr>
      <vt:lpstr>Office Theme</vt:lpstr>
      <vt:lpstr>ML Professional EDA, cross-validation, метрики качества</vt:lpstr>
      <vt:lpstr>Проверить, идет ли запись</vt:lpstr>
      <vt:lpstr>ML Professional EDA, cross-validation, метрики качества</vt:lpstr>
      <vt:lpstr>Правила вебинара</vt:lpstr>
      <vt:lpstr>Карта курса</vt:lpstr>
      <vt:lpstr>Программа курса</vt:lpstr>
      <vt:lpstr>Маршрут вебинара</vt:lpstr>
      <vt:lpstr>Смысл</vt:lpstr>
      <vt:lpstr>  Задачи машинного обучения  Какие они бывают</vt:lpstr>
      <vt:lpstr>Что такое DataScience и MachineLearning</vt:lpstr>
      <vt:lpstr>Какое оно бывает – MachineLearning</vt:lpstr>
      <vt:lpstr>MachineLearning – с учителем и без</vt:lpstr>
      <vt:lpstr>Вопросы?</vt:lpstr>
      <vt:lpstr>Задача классификации</vt:lpstr>
      <vt:lpstr>Задача классификации</vt:lpstr>
      <vt:lpstr>Задача классификации</vt:lpstr>
      <vt:lpstr>Алгоритмы классификации</vt:lpstr>
      <vt:lpstr>Вопросы?</vt:lpstr>
      <vt:lpstr>Алгоритм kNN</vt:lpstr>
      <vt:lpstr>Алгоритм kNN</vt:lpstr>
      <vt:lpstr>kNN – достоинства и недостатки</vt:lpstr>
      <vt:lpstr>Алгоритм kNN</vt:lpstr>
      <vt:lpstr>Вопросы?</vt:lpstr>
      <vt:lpstr>Метрики расстояния</vt:lpstr>
      <vt:lpstr>Сходство</vt:lpstr>
      <vt:lpstr>Метрики сходства</vt:lpstr>
      <vt:lpstr>Метрики расстояния</vt:lpstr>
      <vt:lpstr>Манхеттенское и Евклидово расстояние</vt:lpstr>
      <vt:lpstr>Метрики расстояния</vt:lpstr>
      <vt:lpstr>Метрики расстояния</vt:lpstr>
      <vt:lpstr>Проклятие размерности</vt:lpstr>
      <vt:lpstr>Вопросы?</vt:lpstr>
      <vt:lpstr>Метрики качества</vt:lpstr>
      <vt:lpstr>Матрица ошибок</vt:lpstr>
      <vt:lpstr>Метрики качества</vt:lpstr>
      <vt:lpstr>ROC-AUC</vt:lpstr>
      <vt:lpstr>Вопросы?</vt:lpstr>
      <vt:lpstr>Нормализация данных</vt:lpstr>
      <vt:lpstr>Нормализация данных</vt:lpstr>
      <vt:lpstr>Вопросы?</vt:lpstr>
      <vt:lpstr>Валидация данных</vt:lpstr>
      <vt:lpstr>Обучение и валидация</vt:lpstr>
      <vt:lpstr>Обучение и валидация</vt:lpstr>
      <vt:lpstr>Обучение и валидация</vt:lpstr>
      <vt:lpstr>Вопросы?</vt:lpstr>
      <vt:lpstr>Практика</vt:lpstr>
      <vt:lpstr>Вопросы?</vt:lpstr>
      <vt:lpstr>Список материалов для изучения</vt:lpstr>
      <vt:lpstr>Рефлексия</vt:lpstr>
      <vt:lpstr>Заполните, пожалуйста, опрос о занятии по ссылке в чате</vt:lpstr>
      <vt:lpstr>Приходите на следующие вебинары 17.01 – Деревья решений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117</cp:revision>
  <dcterms:created xsi:type="dcterms:W3CDTF">2023-10-10T14:19:39Z</dcterms:created>
  <dcterms:modified xsi:type="dcterms:W3CDTF">2024-01-16T15:19:56Z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